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3" r:id="rId2"/>
    <p:sldId id="298" r:id="rId3"/>
    <p:sldId id="275" r:id="rId4"/>
    <p:sldId id="274" r:id="rId5"/>
    <p:sldId id="257" r:id="rId6"/>
    <p:sldId id="259" r:id="rId7"/>
    <p:sldId id="256" r:id="rId8"/>
    <p:sldId id="295" r:id="rId9"/>
    <p:sldId id="260" r:id="rId10"/>
    <p:sldId id="310" r:id="rId11"/>
    <p:sldId id="261" r:id="rId12"/>
    <p:sldId id="302" r:id="rId13"/>
    <p:sldId id="304" r:id="rId14"/>
    <p:sldId id="262" r:id="rId15"/>
    <p:sldId id="311" r:id="rId16"/>
    <p:sldId id="263" r:id="rId17"/>
    <p:sldId id="294" r:id="rId18"/>
    <p:sldId id="264" r:id="rId19"/>
    <p:sldId id="265" r:id="rId20"/>
    <p:sldId id="266" r:id="rId21"/>
    <p:sldId id="308" r:id="rId22"/>
    <p:sldId id="267" r:id="rId23"/>
    <p:sldId id="313" r:id="rId24"/>
    <p:sldId id="296" r:id="rId25"/>
    <p:sldId id="268" r:id="rId26"/>
    <p:sldId id="292" r:id="rId27"/>
    <p:sldId id="269" r:id="rId28"/>
    <p:sldId id="270" r:id="rId29"/>
    <p:sldId id="272" r:id="rId30"/>
    <p:sldId id="276" r:id="rId31"/>
    <p:sldId id="319" r:id="rId32"/>
    <p:sldId id="284" r:id="rId33"/>
    <p:sldId id="323" r:id="rId34"/>
    <p:sldId id="290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49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222F8-0E71-4EBC-9ECA-CCE475974473}" type="doc">
      <dgm:prSet loTypeId="urn:microsoft.com/office/officeart/2005/8/layout/cycle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0AB45F9-BF95-41B5-BB04-68B3C391E074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Мозговой штурм</a:t>
          </a:r>
          <a:endParaRPr lang="ru-RU" sz="1200" b="1" dirty="0">
            <a:solidFill>
              <a:schemeClr val="tx1"/>
            </a:solidFill>
          </a:endParaRPr>
        </a:p>
      </dgm:t>
    </dgm:pt>
    <dgm:pt modelId="{3559C660-DE05-4037-95A2-C4D2C2D3F95C}" type="parTrans" cxnId="{681C6A43-9D25-44BB-903E-A516002C18E4}">
      <dgm:prSet/>
      <dgm:spPr/>
      <dgm:t>
        <a:bodyPr/>
        <a:lstStyle/>
        <a:p>
          <a:endParaRPr lang="ru-RU"/>
        </a:p>
      </dgm:t>
    </dgm:pt>
    <dgm:pt modelId="{726CC45D-1C7B-4948-83EB-129B64E91C15}" type="sibTrans" cxnId="{681C6A43-9D25-44BB-903E-A516002C18E4}">
      <dgm:prSet/>
      <dgm:spPr/>
      <dgm:t>
        <a:bodyPr/>
        <a:lstStyle/>
        <a:p>
          <a:endParaRPr lang="ru-RU"/>
        </a:p>
      </dgm:t>
    </dgm:pt>
    <dgm:pt modelId="{073B8FAC-F915-49BB-831E-84025B73E68E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Деловые и ролевые игры</a:t>
          </a:r>
          <a:endParaRPr lang="ru-RU" sz="1200" b="1" dirty="0">
            <a:solidFill>
              <a:schemeClr val="tx1"/>
            </a:solidFill>
          </a:endParaRPr>
        </a:p>
      </dgm:t>
    </dgm:pt>
    <dgm:pt modelId="{B6B40AC3-4BEE-4F16-85BF-A6EA5A6D8293}" type="parTrans" cxnId="{43B263F7-3943-4292-AFD5-6A7A1717D136}">
      <dgm:prSet/>
      <dgm:spPr/>
      <dgm:t>
        <a:bodyPr/>
        <a:lstStyle/>
        <a:p>
          <a:endParaRPr lang="ru-RU"/>
        </a:p>
      </dgm:t>
    </dgm:pt>
    <dgm:pt modelId="{D6EFFFEB-5EC2-4D0B-A63E-410E2760175A}" type="sibTrans" cxnId="{43B263F7-3943-4292-AFD5-6A7A1717D136}">
      <dgm:prSet/>
      <dgm:spPr/>
      <dgm:t>
        <a:bodyPr/>
        <a:lstStyle/>
        <a:p>
          <a:endParaRPr lang="ru-RU"/>
        </a:p>
      </dgm:t>
    </dgm:pt>
    <dgm:pt modelId="{2ED5BF52-EE5B-487C-BA0A-223092F0B399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Решение ситуационных задач</a:t>
          </a:r>
          <a:endParaRPr lang="ru-RU" sz="1200" b="1" dirty="0">
            <a:solidFill>
              <a:schemeClr val="tx1"/>
            </a:solidFill>
          </a:endParaRPr>
        </a:p>
      </dgm:t>
    </dgm:pt>
    <dgm:pt modelId="{A00BEBA7-AB63-4E71-B534-CBC72E65DBAE}" type="parTrans" cxnId="{3D5C6548-415E-4FFA-BE5C-6B32BF841005}">
      <dgm:prSet/>
      <dgm:spPr/>
      <dgm:t>
        <a:bodyPr/>
        <a:lstStyle/>
        <a:p>
          <a:endParaRPr lang="ru-RU"/>
        </a:p>
      </dgm:t>
    </dgm:pt>
    <dgm:pt modelId="{AEEE8046-8971-4A60-B72E-A35FAED858AF}" type="sibTrans" cxnId="{3D5C6548-415E-4FFA-BE5C-6B32BF841005}">
      <dgm:prSet/>
      <dgm:spPr/>
      <dgm:t>
        <a:bodyPr/>
        <a:lstStyle/>
        <a:p>
          <a:endParaRPr lang="ru-RU"/>
        </a:p>
      </dgm:t>
    </dgm:pt>
    <dgm:pt modelId="{3C53B7E2-36A2-424D-B338-B79E5851AD3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Мастер-классы</a:t>
          </a:r>
          <a:endParaRPr lang="ru-RU" b="1" dirty="0">
            <a:solidFill>
              <a:schemeClr val="tx1"/>
            </a:solidFill>
          </a:endParaRPr>
        </a:p>
      </dgm:t>
    </dgm:pt>
    <dgm:pt modelId="{C954AF4E-D5B3-4692-B24C-0E352C03F397}" type="parTrans" cxnId="{70892D23-FBBD-46B4-9E6A-629960E4C6F0}">
      <dgm:prSet/>
      <dgm:spPr/>
      <dgm:t>
        <a:bodyPr/>
        <a:lstStyle/>
        <a:p>
          <a:endParaRPr lang="ru-RU"/>
        </a:p>
      </dgm:t>
    </dgm:pt>
    <dgm:pt modelId="{E4E87B69-5D54-42DA-B4E6-B302A73AA2C3}" type="sibTrans" cxnId="{70892D23-FBBD-46B4-9E6A-629960E4C6F0}">
      <dgm:prSet/>
      <dgm:spPr/>
      <dgm:t>
        <a:bodyPr/>
        <a:lstStyle/>
        <a:p>
          <a:endParaRPr lang="ru-RU"/>
        </a:p>
      </dgm:t>
    </dgm:pt>
    <dgm:pt modelId="{03295EB2-F6B2-4AFB-A3C6-C1913681F18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Творческие задания</a:t>
          </a:r>
          <a:endParaRPr lang="ru-RU" b="1" dirty="0">
            <a:solidFill>
              <a:schemeClr val="tx1"/>
            </a:solidFill>
          </a:endParaRPr>
        </a:p>
      </dgm:t>
    </dgm:pt>
    <dgm:pt modelId="{F452F5B2-76E8-4DA4-8FDA-C1FC73449F85}" type="parTrans" cxnId="{45D7D751-6F3D-467D-A691-33682E1DE6BA}">
      <dgm:prSet/>
      <dgm:spPr/>
      <dgm:t>
        <a:bodyPr/>
        <a:lstStyle/>
        <a:p>
          <a:endParaRPr lang="ru-RU"/>
        </a:p>
      </dgm:t>
    </dgm:pt>
    <dgm:pt modelId="{89B0C069-6303-457A-8184-1AECE522353F}" type="sibTrans" cxnId="{45D7D751-6F3D-467D-A691-33682E1DE6BA}">
      <dgm:prSet/>
      <dgm:spPr/>
      <dgm:t>
        <a:bodyPr/>
        <a:lstStyle/>
        <a:p>
          <a:endParaRPr lang="ru-RU"/>
        </a:p>
      </dgm:t>
    </dgm:pt>
    <dgm:pt modelId="{F1BF3D2F-A9FF-4318-B4FF-75BB9DBBA10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Групповое обсуждение</a:t>
          </a:r>
          <a:endParaRPr lang="ru-RU" b="1" dirty="0">
            <a:solidFill>
              <a:schemeClr val="tx1"/>
            </a:solidFill>
          </a:endParaRPr>
        </a:p>
      </dgm:t>
    </dgm:pt>
    <dgm:pt modelId="{5DFDC183-E547-4A87-BB14-8F3C502CC79E}" type="parTrans" cxnId="{59C31BB4-3A9D-4FB2-B4E4-61475C1930DB}">
      <dgm:prSet/>
      <dgm:spPr/>
      <dgm:t>
        <a:bodyPr/>
        <a:lstStyle/>
        <a:p>
          <a:endParaRPr lang="ru-RU"/>
        </a:p>
      </dgm:t>
    </dgm:pt>
    <dgm:pt modelId="{0E2D7E03-A86E-4E8A-BDB2-41008DB0F564}" type="sibTrans" cxnId="{59C31BB4-3A9D-4FB2-B4E4-61475C1930DB}">
      <dgm:prSet/>
      <dgm:spPr/>
      <dgm:t>
        <a:bodyPr/>
        <a:lstStyle/>
        <a:p>
          <a:endParaRPr lang="ru-RU"/>
        </a:p>
      </dgm:t>
    </dgm:pt>
    <dgm:pt modelId="{4EB5F573-CC82-45CB-ABED-EE6FAF496B2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Работа в малых группах</a:t>
          </a:r>
          <a:endParaRPr lang="ru-RU" b="1" dirty="0">
            <a:solidFill>
              <a:schemeClr val="tx1"/>
            </a:solidFill>
          </a:endParaRPr>
        </a:p>
      </dgm:t>
    </dgm:pt>
    <dgm:pt modelId="{2F5C2C02-6861-46E8-B671-BAE0A8CF0254}" type="parTrans" cxnId="{9D00CBFD-BAC8-4854-9A04-A40202CF6AA9}">
      <dgm:prSet/>
      <dgm:spPr/>
      <dgm:t>
        <a:bodyPr/>
        <a:lstStyle/>
        <a:p>
          <a:endParaRPr lang="ru-RU"/>
        </a:p>
      </dgm:t>
    </dgm:pt>
    <dgm:pt modelId="{0F910C56-8F81-402D-900E-96B6291AB935}" type="sibTrans" cxnId="{9D00CBFD-BAC8-4854-9A04-A40202CF6AA9}">
      <dgm:prSet/>
      <dgm:spPr/>
      <dgm:t>
        <a:bodyPr/>
        <a:lstStyle/>
        <a:p>
          <a:endParaRPr lang="ru-RU"/>
        </a:p>
      </dgm:t>
    </dgm:pt>
    <dgm:pt modelId="{8AA30EF5-D14A-4694-994E-BB6647BC6DC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Интерактивная экскурсия</a:t>
          </a:r>
          <a:endParaRPr lang="ru-RU" b="1" dirty="0">
            <a:solidFill>
              <a:schemeClr val="tx1"/>
            </a:solidFill>
          </a:endParaRPr>
        </a:p>
      </dgm:t>
    </dgm:pt>
    <dgm:pt modelId="{20C4925E-6065-4DD3-99C1-B41B59504CA5}" type="parTrans" cxnId="{43E80BDC-4830-4C5F-B906-36D1E9949E6D}">
      <dgm:prSet/>
      <dgm:spPr/>
      <dgm:t>
        <a:bodyPr/>
        <a:lstStyle/>
        <a:p>
          <a:endParaRPr lang="ru-RU"/>
        </a:p>
      </dgm:t>
    </dgm:pt>
    <dgm:pt modelId="{288C9A5F-BF78-4CCA-BA1F-FE923FC7ABE2}" type="sibTrans" cxnId="{43E80BDC-4830-4C5F-B906-36D1E9949E6D}">
      <dgm:prSet/>
      <dgm:spPr/>
      <dgm:t>
        <a:bodyPr/>
        <a:lstStyle/>
        <a:p>
          <a:endParaRPr lang="ru-RU"/>
        </a:p>
      </dgm:t>
    </dgm:pt>
    <dgm:pt modelId="{3E4AE746-77DA-4873-A3CD-A81E8C045B0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Метод проектов</a:t>
          </a:r>
          <a:endParaRPr lang="ru-RU" b="1" dirty="0">
            <a:solidFill>
              <a:schemeClr val="tx1"/>
            </a:solidFill>
          </a:endParaRPr>
        </a:p>
      </dgm:t>
    </dgm:pt>
    <dgm:pt modelId="{842657B9-1ED6-42EA-9126-CBCCE0FF2D8C}" type="parTrans" cxnId="{7CD978DF-8B31-4602-8F9B-98D007CC48D6}">
      <dgm:prSet/>
      <dgm:spPr/>
      <dgm:t>
        <a:bodyPr/>
        <a:lstStyle/>
        <a:p>
          <a:endParaRPr lang="ru-RU"/>
        </a:p>
      </dgm:t>
    </dgm:pt>
    <dgm:pt modelId="{D04F3AB1-F072-462E-8102-9F171834B073}" type="sibTrans" cxnId="{7CD978DF-8B31-4602-8F9B-98D007CC48D6}">
      <dgm:prSet/>
      <dgm:spPr/>
      <dgm:t>
        <a:bodyPr/>
        <a:lstStyle/>
        <a:p>
          <a:endParaRPr lang="ru-RU"/>
        </a:p>
      </dgm:t>
    </dgm:pt>
    <dgm:pt modelId="{C3631768-760F-427C-8107-E199AE849756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 другие формы</a:t>
          </a:r>
          <a:endParaRPr lang="ru-RU" b="1" dirty="0">
            <a:solidFill>
              <a:schemeClr val="tx1"/>
            </a:solidFill>
          </a:endParaRPr>
        </a:p>
      </dgm:t>
    </dgm:pt>
    <dgm:pt modelId="{AA251C17-8E55-4A08-8BCB-DC5B84A70FC0}" type="parTrans" cxnId="{F8D721D3-15B4-4F6C-A857-F574249E417F}">
      <dgm:prSet/>
      <dgm:spPr/>
      <dgm:t>
        <a:bodyPr/>
        <a:lstStyle/>
        <a:p>
          <a:endParaRPr lang="ru-RU"/>
        </a:p>
      </dgm:t>
    </dgm:pt>
    <dgm:pt modelId="{F0B355E4-58D7-4526-9B55-7804A95D1D21}" type="sibTrans" cxnId="{F8D721D3-15B4-4F6C-A857-F574249E417F}">
      <dgm:prSet/>
      <dgm:spPr/>
      <dgm:t>
        <a:bodyPr/>
        <a:lstStyle/>
        <a:p>
          <a:endParaRPr lang="ru-RU"/>
        </a:p>
      </dgm:t>
    </dgm:pt>
    <dgm:pt modelId="{FA0DD37F-7349-4B18-86B0-D03A0BFEF7D5}" type="pres">
      <dgm:prSet presAssocID="{424222F8-0E71-4EBC-9ECA-CCE4759744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97387A-738B-4BF2-A0B3-E40D81470401}" type="pres">
      <dgm:prSet presAssocID="{424222F8-0E71-4EBC-9ECA-CCE475974473}" presName="cycle" presStyleCnt="0"/>
      <dgm:spPr/>
    </dgm:pt>
    <dgm:pt modelId="{639FA801-4B8E-41EC-97BA-1DA0B63F3C04}" type="pres">
      <dgm:prSet presAssocID="{20AB45F9-BF95-41B5-BB04-68B3C391E074}" presName="nodeFirst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33287-6429-40EE-9216-191C6A9045A8}" type="pres">
      <dgm:prSet presAssocID="{726CC45D-1C7B-4948-83EB-129B64E91C1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79EB248-3255-4805-AD37-603049A45ABA}" type="pres">
      <dgm:prSet presAssocID="{073B8FAC-F915-49BB-831E-84025B73E68E}" presName="nodeFollowingNodes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D0A51-ADFB-4004-A9CC-022B434D0FAA}" type="pres">
      <dgm:prSet presAssocID="{2ED5BF52-EE5B-487C-BA0A-223092F0B399}" presName="nodeFollowingNodes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2EBAA-4281-4203-8ECF-00AC60F734A4}" type="pres">
      <dgm:prSet presAssocID="{3C53B7E2-36A2-424D-B338-B79E5851AD3F}" presName="nodeFollowingNodes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FA019-C3D5-416B-B898-1A04163D7612}" type="pres">
      <dgm:prSet presAssocID="{03295EB2-F6B2-4AFB-A3C6-C1913681F18D}" presName="nodeFollowingNodes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98FF5-298B-4792-A202-C4C2AD258C0C}" type="pres">
      <dgm:prSet presAssocID="{4EB5F573-CC82-45CB-ABED-EE6FAF496B2E}" presName="nodeFollowingNodes" presStyleLbl="node1" presStyleIdx="5" presStyleCnt="10" custRadScaleRad="99658" custRadScaleInc="-4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69979-C6CA-4540-8ECC-094B64ED50A8}" type="pres">
      <dgm:prSet presAssocID="{8AA30EF5-D14A-4694-994E-BB6647BC6DCF}" presName="nodeFollowingNodes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3E092-D6DA-4E29-AA37-EAB60D9B7F67}" type="pres">
      <dgm:prSet presAssocID="{3E4AE746-77DA-4873-A3CD-A81E8C045B04}" presName="nodeFollowingNodes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E4973-5695-4F64-8F8D-323D863D195F}" type="pres">
      <dgm:prSet presAssocID="{F1BF3D2F-A9FF-4318-B4FF-75BB9DBBA105}" presName="nodeFollowingNodes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D18E2-17EB-4A1B-998F-9EC9237B3C8C}" type="pres">
      <dgm:prSet presAssocID="{C3631768-760F-427C-8107-E199AE849756}" presName="nodeFollowingNodes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EB46CE-F0CD-428E-B00C-9E691610842E}" type="presOf" srcId="{2ED5BF52-EE5B-487C-BA0A-223092F0B399}" destId="{DCAD0A51-ADFB-4004-A9CC-022B434D0FAA}" srcOrd="0" destOrd="0" presId="urn:microsoft.com/office/officeart/2005/8/layout/cycle3"/>
    <dgm:cxn modelId="{BC69337F-84D8-433A-A178-A76756CC0709}" type="presOf" srcId="{726CC45D-1C7B-4948-83EB-129B64E91C15}" destId="{7A333287-6429-40EE-9216-191C6A9045A8}" srcOrd="0" destOrd="0" presId="urn:microsoft.com/office/officeart/2005/8/layout/cycle3"/>
    <dgm:cxn modelId="{3955E4F1-5D52-42DD-86EA-3BCAE7D957B4}" type="presOf" srcId="{C3631768-760F-427C-8107-E199AE849756}" destId="{168D18E2-17EB-4A1B-998F-9EC9237B3C8C}" srcOrd="0" destOrd="0" presId="urn:microsoft.com/office/officeart/2005/8/layout/cycle3"/>
    <dgm:cxn modelId="{43E80BDC-4830-4C5F-B906-36D1E9949E6D}" srcId="{424222F8-0E71-4EBC-9ECA-CCE475974473}" destId="{8AA30EF5-D14A-4694-994E-BB6647BC6DCF}" srcOrd="6" destOrd="0" parTransId="{20C4925E-6065-4DD3-99C1-B41B59504CA5}" sibTransId="{288C9A5F-BF78-4CCA-BA1F-FE923FC7ABE2}"/>
    <dgm:cxn modelId="{AD9ED67C-D4ED-4449-86AB-0674CBF56DFF}" type="presOf" srcId="{3C53B7E2-36A2-424D-B338-B79E5851AD3F}" destId="{EB22EBAA-4281-4203-8ECF-00AC60F734A4}" srcOrd="0" destOrd="0" presId="urn:microsoft.com/office/officeart/2005/8/layout/cycle3"/>
    <dgm:cxn modelId="{39B63D55-9B75-4042-925E-1F5907460138}" type="presOf" srcId="{4EB5F573-CC82-45CB-ABED-EE6FAF496B2E}" destId="{56398FF5-298B-4792-A202-C4C2AD258C0C}" srcOrd="0" destOrd="0" presId="urn:microsoft.com/office/officeart/2005/8/layout/cycle3"/>
    <dgm:cxn modelId="{7B5AD266-49CB-47F6-A8B4-64A2023779F9}" type="presOf" srcId="{3E4AE746-77DA-4873-A3CD-A81E8C045B04}" destId="{77B3E092-D6DA-4E29-AA37-EAB60D9B7F67}" srcOrd="0" destOrd="0" presId="urn:microsoft.com/office/officeart/2005/8/layout/cycle3"/>
    <dgm:cxn modelId="{79DD2DA4-D1C4-4531-B449-304A7EF7EDEC}" type="presOf" srcId="{424222F8-0E71-4EBC-9ECA-CCE475974473}" destId="{FA0DD37F-7349-4B18-86B0-D03A0BFEF7D5}" srcOrd="0" destOrd="0" presId="urn:microsoft.com/office/officeart/2005/8/layout/cycle3"/>
    <dgm:cxn modelId="{59C31BB4-3A9D-4FB2-B4E4-61475C1930DB}" srcId="{424222F8-0E71-4EBC-9ECA-CCE475974473}" destId="{F1BF3D2F-A9FF-4318-B4FF-75BB9DBBA105}" srcOrd="8" destOrd="0" parTransId="{5DFDC183-E547-4A87-BB14-8F3C502CC79E}" sibTransId="{0E2D7E03-A86E-4E8A-BDB2-41008DB0F564}"/>
    <dgm:cxn modelId="{F8D721D3-15B4-4F6C-A857-F574249E417F}" srcId="{424222F8-0E71-4EBC-9ECA-CCE475974473}" destId="{C3631768-760F-427C-8107-E199AE849756}" srcOrd="9" destOrd="0" parTransId="{AA251C17-8E55-4A08-8BCB-DC5B84A70FC0}" sibTransId="{F0B355E4-58D7-4526-9B55-7804A95D1D21}"/>
    <dgm:cxn modelId="{7CD978DF-8B31-4602-8F9B-98D007CC48D6}" srcId="{424222F8-0E71-4EBC-9ECA-CCE475974473}" destId="{3E4AE746-77DA-4873-A3CD-A81E8C045B04}" srcOrd="7" destOrd="0" parTransId="{842657B9-1ED6-42EA-9126-CBCCE0FF2D8C}" sibTransId="{D04F3AB1-F072-462E-8102-9F171834B073}"/>
    <dgm:cxn modelId="{681C6A43-9D25-44BB-903E-A516002C18E4}" srcId="{424222F8-0E71-4EBC-9ECA-CCE475974473}" destId="{20AB45F9-BF95-41B5-BB04-68B3C391E074}" srcOrd="0" destOrd="0" parTransId="{3559C660-DE05-4037-95A2-C4D2C2D3F95C}" sibTransId="{726CC45D-1C7B-4948-83EB-129B64E91C15}"/>
    <dgm:cxn modelId="{68E87E5C-2061-4A9E-9289-DF89588340B2}" type="presOf" srcId="{F1BF3D2F-A9FF-4318-B4FF-75BB9DBBA105}" destId="{01CE4973-5695-4F64-8F8D-323D863D195F}" srcOrd="0" destOrd="0" presId="urn:microsoft.com/office/officeart/2005/8/layout/cycle3"/>
    <dgm:cxn modelId="{82D06146-3357-4026-8187-02D596A4EE2E}" type="presOf" srcId="{073B8FAC-F915-49BB-831E-84025B73E68E}" destId="{B79EB248-3255-4805-AD37-603049A45ABA}" srcOrd="0" destOrd="0" presId="urn:microsoft.com/office/officeart/2005/8/layout/cycle3"/>
    <dgm:cxn modelId="{47B6A3A7-55FA-4F3E-846D-4B410F4CD252}" type="presOf" srcId="{20AB45F9-BF95-41B5-BB04-68B3C391E074}" destId="{639FA801-4B8E-41EC-97BA-1DA0B63F3C04}" srcOrd="0" destOrd="0" presId="urn:microsoft.com/office/officeart/2005/8/layout/cycle3"/>
    <dgm:cxn modelId="{43B263F7-3943-4292-AFD5-6A7A1717D136}" srcId="{424222F8-0E71-4EBC-9ECA-CCE475974473}" destId="{073B8FAC-F915-49BB-831E-84025B73E68E}" srcOrd="1" destOrd="0" parTransId="{B6B40AC3-4BEE-4F16-85BF-A6EA5A6D8293}" sibTransId="{D6EFFFEB-5EC2-4D0B-A63E-410E2760175A}"/>
    <dgm:cxn modelId="{6CA5BCA7-413F-4A79-A418-E8BF119417A0}" type="presOf" srcId="{03295EB2-F6B2-4AFB-A3C6-C1913681F18D}" destId="{4F2FA019-C3D5-416B-B898-1A04163D7612}" srcOrd="0" destOrd="0" presId="urn:microsoft.com/office/officeart/2005/8/layout/cycle3"/>
    <dgm:cxn modelId="{3D5C6548-415E-4FFA-BE5C-6B32BF841005}" srcId="{424222F8-0E71-4EBC-9ECA-CCE475974473}" destId="{2ED5BF52-EE5B-487C-BA0A-223092F0B399}" srcOrd="2" destOrd="0" parTransId="{A00BEBA7-AB63-4E71-B534-CBC72E65DBAE}" sibTransId="{AEEE8046-8971-4A60-B72E-A35FAED858AF}"/>
    <dgm:cxn modelId="{70892D23-FBBD-46B4-9E6A-629960E4C6F0}" srcId="{424222F8-0E71-4EBC-9ECA-CCE475974473}" destId="{3C53B7E2-36A2-424D-B338-B79E5851AD3F}" srcOrd="3" destOrd="0" parTransId="{C954AF4E-D5B3-4692-B24C-0E352C03F397}" sibTransId="{E4E87B69-5D54-42DA-B4E6-B302A73AA2C3}"/>
    <dgm:cxn modelId="{45D7D751-6F3D-467D-A691-33682E1DE6BA}" srcId="{424222F8-0E71-4EBC-9ECA-CCE475974473}" destId="{03295EB2-F6B2-4AFB-A3C6-C1913681F18D}" srcOrd="4" destOrd="0" parTransId="{F452F5B2-76E8-4DA4-8FDA-C1FC73449F85}" sibTransId="{89B0C069-6303-457A-8184-1AECE522353F}"/>
    <dgm:cxn modelId="{8F610395-5D41-475F-9466-3EF42821F8E9}" type="presOf" srcId="{8AA30EF5-D14A-4694-994E-BB6647BC6DCF}" destId="{ADA69979-C6CA-4540-8ECC-094B64ED50A8}" srcOrd="0" destOrd="0" presId="urn:microsoft.com/office/officeart/2005/8/layout/cycle3"/>
    <dgm:cxn modelId="{9D00CBFD-BAC8-4854-9A04-A40202CF6AA9}" srcId="{424222F8-0E71-4EBC-9ECA-CCE475974473}" destId="{4EB5F573-CC82-45CB-ABED-EE6FAF496B2E}" srcOrd="5" destOrd="0" parTransId="{2F5C2C02-6861-46E8-B671-BAE0A8CF0254}" sibTransId="{0F910C56-8F81-402D-900E-96B6291AB935}"/>
    <dgm:cxn modelId="{FC6005F6-52FA-41FA-A508-A9A4907A1B1C}" type="presParOf" srcId="{FA0DD37F-7349-4B18-86B0-D03A0BFEF7D5}" destId="{4C97387A-738B-4BF2-A0B3-E40D81470401}" srcOrd="0" destOrd="0" presId="urn:microsoft.com/office/officeart/2005/8/layout/cycle3"/>
    <dgm:cxn modelId="{4725E02B-F3A0-4A5C-A040-48209576BBC4}" type="presParOf" srcId="{4C97387A-738B-4BF2-A0B3-E40D81470401}" destId="{639FA801-4B8E-41EC-97BA-1DA0B63F3C04}" srcOrd="0" destOrd="0" presId="urn:microsoft.com/office/officeart/2005/8/layout/cycle3"/>
    <dgm:cxn modelId="{5C14C688-C981-44F3-BDC0-3D3795A5B482}" type="presParOf" srcId="{4C97387A-738B-4BF2-A0B3-E40D81470401}" destId="{7A333287-6429-40EE-9216-191C6A9045A8}" srcOrd="1" destOrd="0" presId="urn:microsoft.com/office/officeart/2005/8/layout/cycle3"/>
    <dgm:cxn modelId="{44BA0080-8F63-4F39-BB02-A81F58DAEA7E}" type="presParOf" srcId="{4C97387A-738B-4BF2-A0B3-E40D81470401}" destId="{B79EB248-3255-4805-AD37-603049A45ABA}" srcOrd="2" destOrd="0" presId="urn:microsoft.com/office/officeart/2005/8/layout/cycle3"/>
    <dgm:cxn modelId="{5303E557-B965-4931-88DA-9F43857A0EB0}" type="presParOf" srcId="{4C97387A-738B-4BF2-A0B3-E40D81470401}" destId="{DCAD0A51-ADFB-4004-A9CC-022B434D0FAA}" srcOrd="3" destOrd="0" presId="urn:microsoft.com/office/officeart/2005/8/layout/cycle3"/>
    <dgm:cxn modelId="{B6F13F0B-2A8F-4F6E-88A7-9C5C36A5FCD7}" type="presParOf" srcId="{4C97387A-738B-4BF2-A0B3-E40D81470401}" destId="{EB22EBAA-4281-4203-8ECF-00AC60F734A4}" srcOrd="4" destOrd="0" presId="urn:microsoft.com/office/officeart/2005/8/layout/cycle3"/>
    <dgm:cxn modelId="{A1F1F24F-0274-4E50-8420-26A5BF97C691}" type="presParOf" srcId="{4C97387A-738B-4BF2-A0B3-E40D81470401}" destId="{4F2FA019-C3D5-416B-B898-1A04163D7612}" srcOrd="5" destOrd="0" presId="urn:microsoft.com/office/officeart/2005/8/layout/cycle3"/>
    <dgm:cxn modelId="{D9DECDD0-D18E-45B8-99A2-C901348FC5F9}" type="presParOf" srcId="{4C97387A-738B-4BF2-A0B3-E40D81470401}" destId="{56398FF5-298B-4792-A202-C4C2AD258C0C}" srcOrd="6" destOrd="0" presId="urn:microsoft.com/office/officeart/2005/8/layout/cycle3"/>
    <dgm:cxn modelId="{A3703CD7-E10E-4706-BC29-D979259B8745}" type="presParOf" srcId="{4C97387A-738B-4BF2-A0B3-E40D81470401}" destId="{ADA69979-C6CA-4540-8ECC-094B64ED50A8}" srcOrd="7" destOrd="0" presId="urn:microsoft.com/office/officeart/2005/8/layout/cycle3"/>
    <dgm:cxn modelId="{C7977A1C-EA11-4968-B3C4-8107E6CD5BC9}" type="presParOf" srcId="{4C97387A-738B-4BF2-A0B3-E40D81470401}" destId="{77B3E092-D6DA-4E29-AA37-EAB60D9B7F67}" srcOrd="8" destOrd="0" presId="urn:microsoft.com/office/officeart/2005/8/layout/cycle3"/>
    <dgm:cxn modelId="{617CE5B2-23F1-4AF6-B40E-C2F8070FCA11}" type="presParOf" srcId="{4C97387A-738B-4BF2-A0B3-E40D81470401}" destId="{01CE4973-5695-4F64-8F8D-323D863D195F}" srcOrd="9" destOrd="0" presId="urn:microsoft.com/office/officeart/2005/8/layout/cycle3"/>
    <dgm:cxn modelId="{883127C6-DADB-4A90-935D-DCEFC38F3471}" type="presParOf" srcId="{4C97387A-738B-4BF2-A0B3-E40D81470401}" destId="{168D18E2-17EB-4A1B-998F-9EC9237B3C8C}" srcOrd="10" destOrd="0" presId="urn:microsoft.com/office/officeart/2005/8/layout/cycle3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333287-6429-40EE-9216-191C6A9045A8}">
      <dsp:nvSpPr>
        <dsp:cNvPr id="0" name=""/>
        <dsp:cNvSpPr/>
      </dsp:nvSpPr>
      <dsp:spPr>
        <a:xfrm>
          <a:off x="1680954" y="-66717"/>
          <a:ext cx="5073371" cy="5073371"/>
        </a:xfrm>
        <a:prstGeom prst="circularArrow">
          <a:avLst>
            <a:gd name="adj1" fmla="val 5544"/>
            <a:gd name="adj2" fmla="val 330680"/>
            <a:gd name="adj3" fmla="val 14850942"/>
            <a:gd name="adj4" fmla="val 16760564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39FA801-4B8E-41EC-97BA-1DA0B63F3C04}">
      <dsp:nvSpPr>
        <dsp:cNvPr id="0" name=""/>
        <dsp:cNvSpPr/>
      </dsp:nvSpPr>
      <dsp:spPr>
        <a:xfrm>
          <a:off x="3618356" y="1578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Мозговой штурм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618356" y="1578"/>
        <a:ext cx="1198567" cy="599283"/>
      </dsp:txXfrm>
    </dsp:sp>
    <dsp:sp modelId="{B79EB248-3255-4805-AD37-603049A45ABA}">
      <dsp:nvSpPr>
        <dsp:cNvPr id="0" name=""/>
        <dsp:cNvSpPr/>
      </dsp:nvSpPr>
      <dsp:spPr>
        <a:xfrm>
          <a:off x="4890020" y="414767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520169"/>
                <a:satOff val="-649"/>
                <a:lumOff val="153"/>
                <a:alphaOff val="0"/>
                <a:shade val="51000"/>
                <a:satMod val="130000"/>
              </a:schemeClr>
            </a:gs>
            <a:gs pos="80000">
              <a:schemeClr val="accent2">
                <a:hueOff val="520169"/>
                <a:satOff val="-649"/>
                <a:lumOff val="153"/>
                <a:alphaOff val="0"/>
                <a:shade val="93000"/>
                <a:satMod val="130000"/>
              </a:schemeClr>
            </a:gs>
            <a:gs pos="100000">
              <a:schemeClr val="accent2">
                <a:hueOff val="520169"/>
                <a:satOff val="-649"/>
                <a:lumOff val="1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Деловые и ролевые игры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890020" y="414767"/>
        <a:ext cx="1198567" cy="599283"/>
      </dsp:txXfrm>
    </dsp:sp>
    <dsp:sp modelId="{DCAD0A51-ADFB-4004-A9CC-022B434D0FAA}">
      <dsp:nvSpPr>
        <dsp:cNvPr id="0" name=""/>
        <dsp:cNvSpPr/>
      </dsp:nvSpPr>
      <dsp:spPr>
        <a:xfrm>
          <a:off x="5675952" y="1496510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1040338"/>
                <a:satOff val="-1298"/>
                <a:lumOff val="305"/>
                <a:alphaOff val="0"/>
                <a:shade val="51000"/>
                <a:satMod val="130000"/>
              </a:schemeClr>
            </a:gs>
            <a:gs pos="80000">
              <a:schemeClr val="accent2">
                <a:hueOff val="1040338"/>
                <a:satOff val="-1298"/>
                <a:lumOff val="305"/>
                <a:alphaOff val="0"/>
                <a:shade val="93000"/>
                <a:satMod val="130000"/>
              </a:schemeClr>
            </a:gs>
            <a:gs pos="100000">
              <a:schemeClr val="accent2">
                <a:hueOff val="1040338"/>
                <a:satOff val="-1298"/>
                <a:lumOff val="3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Решение ситуационных задач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675952" y="1496510"/>
        <a:ext cx="1198567" cy="599283"/>
      </dsp:txXfrm>
    </dsp:sp>
    <dsp:sp modelId="{EB22EBAA-4281-4203-8ECF-00AC60F734A4}">
      <dsp:nvSpPr>
        <dsp:cNvPr id="0" name=""/>
        <dsp:cNvSpPr/>
      </dsp:nvSpPr>
      <dsp:spPr>
        <a:xfrm>
          <a:off x="5675952" y="2833617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Мастер-классы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675952" y="2833617"/>
        <a:ext cx="1198567" cy="599283"/>
      </dsp:txXfrm>
    </dsp:sp>
    <dsp:sp modelId="{4F2FA019-C3D5-416B-B898-1A04163D7612}">
      <dsp:nvSpPr>
        <dsp:cNvPr id="0" name=""/>
        <dsp:cNvSpPr/>
      </dsp:nvSpPr>
      <dsp:spPr>
        <a:xfrm>
          <a:off x="4890020" y="3915359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2080675"/>
                <a:satOff val="-2595"/>
                <a:lumOff val="610"/>
                <a:alphaOff val="0"/>
                <a:shade val="51000"/>
                <a:satMod val="130000"/>
              </a:schemeClr>
            </a:gs>
            <a:gs pos="80000">
              <a:schemeClr val="accent2">
                <a:hueOff val="2080675"/>
                <a:satOff val="-2595"/>
                <a:lumOff val="610"/>
                <a:alphaOff val="0"/>
                <a:shade val="93000"/>
                <a:satMod val="130000"/>
              </a:schemeClr>
            </a:gs>
            <a:gs pos="100000">
              <a:schemeClr val="accent2">
                <a:hueOff val="2080675"/>
                <a:satOff val="-2595"/>
                <a:lumOff val="6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Творческие задания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890020" y="3915359"/>
        <a:ext cx="1198567" cy="599283"/>
      </dsp:txXfrm>
    </dsp:sp>
    <dsp:sp modelId="{56398FF5-298B-4792-A202-C4C2AD258C0C}">
      <dsp:nvSpPr>
        <dsp:cNvPr id="0" name=""/>
        <dsp:cNvSpPr/>
      </dsp:nvSpPr>
      <dsp:spPr>
        <a:xfrm>
          <a:off x="3672403" y="4320471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2600844"/>
                <a:satOff val="-3244"/>
                <a:lumOff val="763"/>
                <a:alphaOff val="0"/>
                <a:shade val="51000"/>
                <a:satMod val="130000"/>
              </a:schemeClr>
            </a:gs>
            <a:gs pos="80000">
              <a:schemeClr val="accent2">
                <a:hueOff val="2600844"/>
                <a:satOff val="-3244"/>
                <a:lumOff val="763"/>
                <a:alphaOff val="0"/>
                <a:shade val="93000"/>
                <a:satMod val="130000"/>
              </a:schemeClr>
            </a:gs>
            <a:gs pos="100000">
              <a:schemeClr val="accent2">
                <a:hueOff val="2600844"/>
                <a:satOff val="-3244"/>
                <a:lumOff val="7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Работа в малых группах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672403" y="4320471"/>
        <a:ext cx="1198567" cy="599283"/>
      </dsp:txXfrm>
    </dsp:sp>
    <dsp:sp modelId="{ADA69979-C6CA-4540-8ECC-094B64ED50A8}">
      <dsp:nvSpPr>
        <dsp:cNvPr id="0" name=""/>
        <dsp:cNvSpPr/>
      </dsp:nvSpPr>
      <dsp:spPr>
        <a:xfrm>
          <a:off x="2346691" y="3915359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Интерактивная экскурсия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346691" y="3915359"/>
        <a:ext cx="1198567" cy="599283"/>
      </dsp:txXfrm>
    </dsp:sp>
    <dsp:sp modelId="{77B3E092-D6DA-4E29-AA37-EAB60D9B7F67}">
      <dsp:nvSpPr>
        <dsp:cNvPr id="0" name=""/>
        <dsp:cNvSpPr/>
      </dsp:nvSpPr>
      <dsp:spPr>
        <a:xfrm>
          <a:off x="1560759" y="2833617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3641181"/>
                <a:satOff val="-4541"/>
                <a:lumOff val="1068"/>
                <a:alphaOff val="0"/>
                <a:shade val="51000"/>
                <a:satMod val="130000"/>
              </a:schemeClr>
            </a:gs>
            <a:gs pos="80000">
              <a:schemeClr val="accent2">
                <a:hueOff val="3641181"/>
                <a:satOff val="-4541"/>
                <a:lumOff val="1068"/>
                <a:alphaOff val="0"/>
                <a:shade val="93000"/>
                <a:satMod val="130000"/>
              </a:schemeClr>
            </a:gs>
            <a:gs pos="100000">
              <a:schemeClr val="accent2">
                <a:hueOff val="3641181"/>
                <a:satOff val="-4541"/>
                <a:lumOff val="10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Метод проектов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560759" y="2833617"/>
        <a:ext cx="1198567" cy="599283"/>
      </dsp:txXfrm>
    </dsp:sp>
    <dsp:sp modelId="{01CE4973-5695-4F64-8F8D-323D863D195F}">
      <dsp:nvSpPr>
        <dsp:cNvPr id="0" name=""/>
        <dsp:cNvSpPr/>
      </dsp:nvSpPr>
      <dsp:spPr>
        <a:xfrm>
          <a:off x="1560759" y="1496510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4161350"/>
                <a:satOff val="-5190"/>
                <a:lumOff val="1220"/>
                <a:alphaOff val="0"/>
                <a:shade val="51000"/>
                <a:satMod val="130000"/>
              </a:schemeClr>
            </a:gs>
            <a:gs pos="80000">
              <a:schemeClr val="accent2">
                <a:hueOff val="4161350"/>
                <a:satOff val="-5190"/>
                <a:lumOff val="1220"/>
                <a:alphaOff val="0"/>
                <a:shade val="93000"/>
                <a:satMod val="130000"/>
              </a:schemeClr>
            </a:gs>
            <a:gs pos="100000">
              <a:schemeClr val="accent2">
                <a:hueOff val="4161350"/>
                <a:satOff val="-5190"/>
                <a:lumOff val="12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Групповое обсуждение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560759" y="1496510"/>
        <a:ext cx="1198567" cy="599283"/>
      </dsp:txXfrm>
    </dsp:sp>
    <dsp:sp modelId="{168D18E2-17EB-4A1B-998F-9EC9237B3C8C}">
      <dsp:nvSpPr>
        <dsp:cNvPr id="0" name=""/>
        <dsp:cNvSpPr/>
      </dsp:nvSpPr>
      <dsp:spPr>
        <a:xfrm>
          <a:off x="2346691" y="414767"/>
          <a:ext cx="1198567" cy="599283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 другие формы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346691" y="414767"/>
        <a:ext cx="1198567" cy="599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1660F-D3EF-464D-A440-6EDE82C0A7B2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D85E4-9DD2-42B9-9734-ACA50914C9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2D83-D936-49F6-8520-14B19A35B096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A836D-942B-43CA-ACD9-4CBFAB6BF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jpe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432047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Cambria" pitchFamily="18" charset="0"/>
              </a:rPr>
              <a:t>Министерство образования Республики Мордовия</a:t>
            </a:r>
            <a:br>
              <a:rPr lang="ru-RU" sz="2200" b="1" dirty="0" smtClean="0">
                <a:solidFill>
                  <a:srgbClr val="002060"/>
                </a:solidFill>
                <a:latin typeface="Cambria" pitchFamily="18" charset="0"/>
              </a:rPr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6944816" cy="5256584"/>
          </a:xfrm>
        </p:spPr>
        <p:txBody>
          <a:bodyPr>
            <a:normAutofit fontScale="92500" lnSpcReduction="10000"/>
          </a:bodyPr>
          <a:lstStyle/>
          <a:p>
            <a:endParaRPr lang="ru-RU" sz="1800" b="1" i="1" dirty="0" smtClean="0">
              <a:solidFill>
                <a:srgbClr val="9045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ru-RU" sz="1700" b="1" i="1" dirty="0" err="1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Портфолио</a:t>
            </a:r>
            <a:endParaRPr lang="ru-RU" sz="1700" b="1" i="1" dirty="0" smtClean="0">
              <a:solidFill>
                <a:srgbClr val="9045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defRPr/>
            </a:pPr>
            <a:endParaRPr lang="ru-RU" sz="17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defRPr/>
            </a:pP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Фоминой Надежды Николаевны</a:t>
            </a:r>
          </a:p>
          <a:p>
            <a:pPr>
              <a:defRPr/>
            </a:pP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Мастера производственного обучения </a:t>
            </a:r>
          </a:p>
          <a:p>
            <a:pPr>
              <a:defRPr/>
            </a:pP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ГБПОУ </a:t>
            </a:r>
            <a:r>
              <a:rPr lang="ru-RU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РМ «</a:t>
            </a:r>
            <a:r>
              <a:rPr lang="ru-RU" sz="17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Ардатовский</a:t>
            </a:r>
            <a:r>
              <a:rPr lang="ru-RU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аграрный </a:t>
            </a:r>
            <a:endParaRPr lang="ru-RU" sz="17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defRPr/>
            </a:pP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техникум </a:t>
            </a:r>
            <a:r>
              <a:rPr lang="ru-RU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им. И.А. </a:t>
            </a: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Пожарского»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700" b="1" dirty="0" smtClean="0">
              <a:solidFill>
                <a:srgbClr val="90453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Дата рождения: 08.02.1963 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Профессиональное образование: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«</a:t>
            </a:r>
            <a:r>
              <a:rPr lang="ru-RU" sz="1700" b="1" dirty="0" err="1" smtClean="0">
                <a:solidFill>
                  <a:srgbClr val="904530"/>
                </a:solidFill>
                <a:latin typeface="Cambria" pitchFamily="18" charset="0"/>
              </a:rPr>
              <a:t>Техние-технолог</a:t>
            </a: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»,</a:t>
            </a:r>
            <a:r>
              <a:rPr lang="ru-RU" sz="1700" dirty="0" smtClean="0"/>
              <a:t> </a:t>
            </a:r>
            <a:r>
              <a:rPr lang="ru-RU" sz="1700" b="1" dirty="0" smtClean="0"/>
              <a:t>квалификация по диплому: «Технология приготовления пищи»</a:t>
            </a:r>
            <a:r>
              <a:rPr lang="ru-RU" sz="1700" dirty="0" smtClean="0"/>
              <a:t>,</a:t>
            </a: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 Саранский кооперативный техникум, № диплома 11201, дата выдачи 27.02.82г.; ФГБОУ ВО «Национальный исследовательский Мордовский Государственный Университет им. Н.П.ОГАРЕВА»  по направлению «</a:t>
            </a:r>
            <a:r>
              <a:rPr lang="ru-RU" sz="1700" b="1" dirty="0" err="1" smtClean="0">
                <a:solidFill>
                  <a:srgbClr val="904530"/>
                </a:solidFill>
                <a:latin typeface="Cambria" pitchFamily="18" charset="0"/>
              </a:rPr>
              <a:t>Агроинженерия</a:t>
            </a: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»,</a:t>
            </a:r>
            <a:r>
              <a:rPr lang="ru-RU" sz="1700" dirty="0" smtClean="0"/>
              <a:t> 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/>
              <a:t>квалификация  по диплому:</a:t>
            </a:r>
            <a:r>
              <a:rPr lang="ru-RU" sz="1700" dirty="0" smtClean="0"/>
              <a:t> </a:t>
            </a: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бакалавр, дата выдачи 01.07.2017г..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700" dirty="0" smtClean="0"/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dirty="0" smtClean="0"/>
              <a:t> </a:t>
            </a: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Стаж педагогической работы (по специальности): 37 лет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Общий трудовой стаж: 38 лет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Наличие квалификационной категории: высшая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700" b="1" dirty="0" smtClean="0">
                <a:solidFill>
                  <a:srgbClr val="904530"/>
                </a:solidFill>
                <a:latin typeface="Cambria" pitchFamily="18" charset="0"/>
              </a:rPr>
              <a:t>Дата последней аттестации: 22.05.2018г.</a:t>
            </a:r>
          </a:p>
          <a:p>
            <a:pPr>
              <a:spcBef>
                <a:spcPct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7" name="Picture 3" descr="C:\Users\Admin\Pictures\2020-10-04 фнн\фнн 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1800200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571500"/>
            <a:ext cx="7239000" cy="95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 Динамика результативности учебной деятельности по итогам внешнего мониторинга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5715000"/>
            <a:ext cx="3810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ru-RU" sz="2000" b="1" i="1" dirty="0">
              <a:solidFill>
                <a:srgbClr val="9045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24000" y="4800600"/>
            <a:ext cx="63246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Куб 7"/>
          <p:cNvSpPr/>
          <p:nvPr/>
        </p:nvSpPr>
        <p:spPr>
          <a:xfrm>
            <a:off x="3352800" y="2514600"/>
            <a:ext cx="990600" cy="2286000"/>
          </a:xfrm>
          <a:prstGeom prst="cube">
            <a:avLst>
              <a:gd name="adj" fmla="val 16859"/>
            </a:avLst>
          </a:prstGeom>
          <a:solidFill>
            <a:schemeClr val="accent3">
              <a:lumMod val="60000"/>
              <a:lumOff val="4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4876800" y="2286000"/>
            <a:ext cx="990600" cy="2514600"/>
          </a:xfrm>
          <a:prstGeom prst="cube">
            <a:avLst>
              <a:gd name="adj" fmla="val 16859"/>
            </a:avLst>
          </a:prstGeom>
          <a:solidFill>
            <a:schemeClr val="accent3">
              <a:lumMod val="75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6477000" y="2057400"/>
            <a:ext cx="914400" cy="2743200"/>
          </a:xfrm>
          <a:prstGeom prst="cube">
            <a:avLst>
              <a:gd name="adj" fmla="val 16859"/>
            </a:avLst>
          </a:prstGeom>
          <a:solidFill>
            <a:schemeClr val="accent3">
              <a:lumMod val="5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905000" y="3505200"/>
            <a:ext cx="83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ru-RU" sz="1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2800" y="3505200"/>
            <a:ext cx="83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85,9%</a:t>
            </a:r>
            <a:endParaRPr lang="ru-RU" sz="1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200"/>
            <a:ext cx="83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88,5%</a:t>
            </a:r>
            <a:endParaRPr lang="ru-RU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77000" y="3505200"/>
            <a:ext cx="83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91,0%</a:t>
            </a:r>
            <a:endParaRPr lang="ru-RU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507232">
            <a:off x="2992438" y="4953000"/>
            <a:ext cx="1524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Cambria" pitchFamily="18" charset="0"/>
              </a:rPr>
              <a:t>2017-2018гг</a:t>
            </a:r>
            <a:r>
              <a:rPr lang="ru-RU" sz="1600" b="1" u="sng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 rot="20507232">
            <a:off x="4592638" y="4953000"/>
            <a:ext cx="1524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Cambria" pitchFamily="18" charset="0"/>
              </a:rPr>
              <a:t>2018-2019гг</a:t>
            </a:r>
            <a:r>
              <a:rPr lang="ru-RU" sz="1600" b="1" u="sng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 rot="20507232">
            <a:off x="6192838" y="4953000"/>
            <a:ext cx="1524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Cambria" pitchFamily="18" charset="0"/>
              </a:rPr>
              <a:t>2019-2020гг</a:t>
            </a:r>
            <a:r>
              <a:rPr lang="ru-RU" sz="1600" b="1" u="sng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0745" name="Скругленный прямоугольник 21"/>
          <p:cNvSpPr>
            <a:spLocks noChangeArrowheads="1"/>
          </p:cNvSpPr>
          <p:nvPr/>
        </p:nvSpPr>
        <p:spPr bwMode="auto">
          <a:xfrm flipV="1">
            <a:off x="2286000" y="714375"/>
            <a:ext cx="5000625" cy="28575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sz="2800"/>
          </a:p>
        </p:txBody>
      </p:sp>
      <p:sp>
        <p:nvSpPr>
          <p:cNvPr id="23" name="Шестиугольник 22"/>
          <p:cNvSpPr/>
          <p:nvPr/>
        </p:nvSpPr>
        <p:spPr>
          <a:xfrm>
            <a:off x="642938" y="500063"/>
            <a:ext cx="7715250" cy="128587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6. Динамика результативности учебной деятельности по итогам внешнего мониторинга</a:t>
            </a:r>
            <a:endParaRPr lang="ru-RU" sz="2800" dirty="0">
              <a:latin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4. Результаты  участия обучающихся в различных уровней внеурочной деятельности: конкурсы; выставки технического творчества и т.д.</a:t>
            </a:r>
            <a:endParaRPr lang="ru-RU" sz="2000" dirty="0"/>
          </a:p>
        </p:txBody>
      </p:sp>
      <p:pic>
        <p:nvPicPr>
          <p:cNvPr id="22529" name="Picture 1" descr="C:\Users\Admin\Pictures\2020-10-04 фнн\фнн 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7163">
            <a:off x="5094223" y="1590803"/>
            <a:ext cx="3439459" cy="4651116"/>
          </a:xfrm>
          <a:prstGeom prst="rect">
            <a:avLst/>
          </a:prstGeom>
          <a:noFill/>
        </p:spPr>
      </p:pic>
      <p:pic>
        <p:nvPicPr>
          <p:cNvPr id="67585" name="Picture 1" descr="F:\Новая папка (3)\скан 05 00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085329">
            <a:off x="731703" y="1648145"/>
            <a:ext cx="3513900" cy="4771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92888" cy="10527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Для решения учебных и воспитательных задач на уроках </a:t>
            </a:r>
            <a:r>
              <a:rPr lang="ru-RU" sz="2400" dirty="0" err="1" smtClean="0"/>
              <a:t>п</a:t>
            </a:r>
            <a:r>
              <a:rPr lang="ru-RU" sz="2400" dirty="0" smtClean="0"/>
              <a:t>/о  используются следующие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интерактивные формы: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1340768"/>
          <a:ext cx="843528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135" name="Рисунок 8" descr="F:\восмилетка\IMG_20150210_150055 - копия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52941">
            <a:off x="7189619" y="4580917"/>
            <a:ext cx="1746795" cy="132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Фотогр\DSC0045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73942">
            <a:off x="6978948" y="1430971"/>
            <a:ext cx="1627345" cy="1324088"/>
          </a:xfrm>
          <a:prstGeom prst="roundRect">
            <a:avLst>
              <a:gd name="adj" fmla="val 198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4" descr="F:\Новая папка (2)\DSC003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2780928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Admin\Desktop\фотогр\фот\DSC059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2636912"/>
            <a:ext cx="2664296" cy="2088232"/>
          </a:xfrm>
          <a:prstGeom prst="rect">
            <a:avLst/>
          </a:prstGeom>
          <a:noFill/>
        </p:spPr>
      </p:pic>
      <p:pic>
        <p:nvPicPr>
          <p:cNvPr id="13" name="Рисунок 11" descr="F:\Фотогр\DSC0042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698147">
            <a:off x="530629" y="1432969"/>
            <a:ext cx="1694391" cy="12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4" descr="F:\Новая папка (2)\DSC0038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45479">
            <a:off x="534554" y="4634574"/>
            <a:ext cx="1618747" cy="125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63" y="1428750"/>
            <a:ext cx="2428875" cy="10096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9155" name="Текст 2"/>
          <p:cNvSpPr>
            <a:spLocks noGrp="1"/>
          </p:cNvSpPr>
          <p:nvPr>
            <p:ph type="body" idx="1"/>
          </p:nvPr>
        </p:nvSpPr>
        <p:spPr>
          <a:xfrm>
            <a:off x="5072063" y="1071563"/>
            <a:ext cx="3208337" cy="1911350"/>
          </a:xfrm>
        </p:spPr>
        <p:txBody>
          <a:bodyPr/>
          <a:lstStyle/>
          <a:p>
            <a:pPr marL="73025" eaLnBrk="1" hangingPunct="1"/>
            <a:endParaRPr lang="ru-RU" smtClean="0"/>
          </a:p>
        </p:txBody>
      </p:sp>
      <p:pic>
        <p:nvPicPr>
          <p:cNvPr id="49156" name="Рисунок 22" descr="F:\КУЛИНАРИЯ ФОТО\фотографии\фотогр\04032014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642938"/>
            <a:ext cx="3000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Рисунок 18" descr="G:\фото Конкурс технологов\2012-03-07 13.09.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500063"/>
            <a:ext cx="36433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20" descr="G:\Фотогр\DSC00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3" y="4214813"/>
            <a:ext cx="29289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Рисунок 19" descr="G:\Фотогр\DSC00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4143375"/>
            <a:ext cx="32861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Овал 10"/>
          <p:cNvSpPr>
            <a:spLocks noChangeArrowheads="1"/>
          </p:cNvSpPr>
          <p:nvPr/>
        </p:nvSpPr>
        <p:spPr bwMode="auto">
          <a:xfrm>
            <a:off x="2071688" y="3143250"/>
            <a:ext cx="1714500" cy="750888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Кино-урок с анализом</a:t>
            </a:r>
          </a:p>
        </p:txBody>
      </p:sp>
      <p:sp>
        <p:nvSpPr>
          <p:cNvPr id="49161" name="Овал 12"/>
          <p:cNvSpPr>
            <a:spLocks noChangeArrowheads="1"/>
          </p:cNvSpPr>
          <p:nvPr/>
        </p:nvSpPr>
        <p:spPr bwMode="auto">
          <a:xfrm>
            <a:off x="4357688" y="3071813"/>
            <a:ext cx="1785937" cy="77152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Урок - соревнование</a:t>
            </a:r>
          </a:p>
        </p:txBody>
      </p:sp>
      <p:sp>
        <p:nvSpPr>
          <p:cNvPr id="49162" name="Овал 13"/>
          <p:cNvSpPr>
            <a:spLocks noChangeArrowheads="1"/>
          </p:cNvSpPr>
          <p:nvPr/>
        </p:nvSpPr>
        <p:spPr bwMode="auto">
          <a:xfrm>
            <a:off x="3500438" y="4286250"/>
            <a:ext cx="1939925" cy="642938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Деловые игры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5. Участие обучающихся, подготовленных мастером производственного обучения, в профессиональных конкурсах</a:t>
            </a:r>
            <a:endParaRPr lang="ru-RU" sz="2000" dirty="0"/>
          </a:p>
        </p:txBody>
      </p:sp>
      <p:pic>
        <p:nvPicPr>
          <p:cNvPr id="62465" name="Picture 1" descr="F:\Новая папка (3)\скан 05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953" y="1600200"/>
            <a:ext cx="328809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pic>
        <p:nvPicPr>
          <p:cNvPr id="4" name="Picture 5" descr="H:\фомина\фомина\1\1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86880">
            <a:off x="831537" y="904862"/>
            <a:ext cx="3113973" cy="445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 descr="C:\Users\Admin\Pictures\2020-10-04 фнн\фнн 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0578">
            <a:off x="5438646" y="830130"/>
            <a:ext cx="3056995" cy="4688860"/>
          </a:xfrm>
          <a:prstGeom prst="rect">
            <a:avLst/>
          </a:prstGeom>
          <a:noFill/>
        </p:spPr>
      </p:pic>
      <p:pic>
        <p:nvPicPr>
          <p:cNvPr id="16386" name="Picture 2" descr="C:\Users\Admin\Pictures\2020-10-04 фнн\фнн 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268760"/>
            <a:ext cx="324036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6. Наличие публикаций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60417" name="Picture 1" descr="F:\Новая папка (3)\скан 05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456384" cy="54006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355976" y="1556792"/>
            <a:ext cx="1944215" cy="4248473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buNone/>
              <a:defRPr/>
            </a:pPr>
            <a:r>
              <a:rPr lang="ru-RU" sz="2400" b="1" dirty="0" smtClean="0">
                <a:latin typeface="Cambria" pitchFamily="18" charset="0"/>
              </a:rPr>
              <a:t>      </a:t>
            </a:r>
            <a:r>
              <a:rPr lang="ru-RU" sz="2000" b="1" dirty="0" smtClean="0">
                <a:latin typeface="Cambria" pitchFamily="18" charset="0"/>
              </a:rPr>
              <a:t>Районное </a:t>
            </a:r>
            <a:r>
              <a:rPr lang="ru-RU" sz="2000" b="1" dirty="0">
                <a:latin typeface="Cambria" pitchFamily="18" charset="0"/>
              </a:rPr>
              <a:t>печатное издание газета «Маяк»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6660232" y="2204864"/>
            <a:ext cx="2232248" cy="57606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Выпуск  от </a:t>
            </a:r>
            <a:r>
              <a:rPr lang="ru-RU" dirty="0" smtClean="0"/>
              <a:t>30.07.2017г</a:t>
            </a:r>
            <a:r>
              <a:rPr lang="ru-RU" dirty="0"/>
              <a:t>.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6660232" y="3429000"/>
            <a:ext cx="2232248" cy="57606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Выпуск  от </a:t>
            </a:r>
            <a:r>
              <a:rPr lang="ru-RU" dirty="0" smtClean="0"/>
              <a:t>11.01.2018г</a:t>
            </a:r>
            <a:r>
              <a:rPr lang="ru-RU" dirty="0"/>
              <a:t>.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6660232" y="4581128"/>
            <a:ext cx="2160240" cy="57606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Выпуск  от </a:t>
            </a:r>
            <a:r>
              <a:rPr lang="ru-RU" dirty="0" smtClean="0"/>
              <a:t>05.2019г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ФОМИНА\2020\ФОМИНИ АТТЕСТАЦ\Новая папка\скан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715290" cy="4896544"/>
          </a:xfrm>
          <a:prstGeom prst="rect">
            <a:avLst/>
          </a:prstGeom>
          <a:noFill/>
        </p:spPr>
      </p:pic>
      <p:pic>
        <p:nvPicPr>
          <p:cNvPr id="14337" name="Picture 1" descr="C:\Users\Admin\Pictures\2020-10-04 фнн\фнн 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75961" y="1160744"/>
            <a:ext cx="4680517" cy="4464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7.</a:t>
            </a:r>
            <a:r>
              <a:rPr lang="ru-RU" sz="22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Наличие авторских программ, методических пособий, методических рекомендаций</a:t>
            </a:r>
            <a:endParaRPr lang="ru-RU" sz="2200" dirty="0"/>
          </a:p>
        </p:txBody>
      </p:sp>
      <p:pic>
        <p:nvPicPr>
          <p:cNvPr id="57345" name="Picture 1" descr="F:\Новая папка (3)\скан 05 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181" y="1125538"/>
            <a:ext cx="3922414" cy="5399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i="1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очно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)</a:t>
            </a:r>
            <a:r>
              <a:rPr lang="ru-RU" sz="2000" dirty="0" smtClean="0"/>
              <a:t> 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endParaRPr lang="ru-RU" sz="2000" dirty="0"/>
          </a:p>
        </p:txBody>
      </p:sp>
      <p:pic>
        <p:nvPicPr>
          <p:cNvPr id="56321" name="Picture 1" descr="F:\Новая папка (3)\скан 05 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8760"/>
            <a:ext cx="3661765" cy="504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Педагогическое кредо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115616" y="1772816"/>
            <a:ext cx="6552728" cy="36724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Очаровать, заинтриговать и организовать - три глагола, определяющие успех педагога. Другими словами: личность педагога, методика преподавания и технология – вот, где коренится успешность и зреет Его величество РЕЗУЛЬТАТ».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9. Проведение мастер-классов, открытых занятий, мероприятий (</a:t>
            </a:r>
            <a:r>
              <a:rPr lang="ru-RU" sz="2000" b="1" i="1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очно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)  </a:t>
            </a:r>
            <a:endParaRPr lang="ru-RU" sz="2000" dirty="0"/>
          </a:p>
        </p:txBody>
      </p:sp>
      <p:pic>
        <p:nvPicPr>
          <p:cNvPr id="5" name="Picture 2" descr="F:\Новая папка (2)\643431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74702">
            <a:off x="971600" y="1484784"/>
            <a:ext cx="3456384" cy="4608512"/>
          </a:xfrm>
          <a:prstGeom prst="rect">
            <a:avLst/>
          </a:prstGeom>
          <a:noFill/>
        </p:spPr>
      </p:pic>
      <p:pic>
        <p:nvPicPr>
          <p:cNvPr id="55297" name="Picture 1" descr="F:\Новая папка (3)\скан 05 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1525">
            <a:off x="5076056" y="1556792"/>
            <a:ext cx="347014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84150"/>
            <a:ext cx="7748588" cy="1588666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Мастер-класс «Украшения из овощей с использованием элементов современных, производственных технологий»в рамках муниципального конкурса в </a:t>
            </a:r>
            <a:r>
              <a:rPr lang="ru-RU" sz="2000" b="1" i="1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Ардатовской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основной общеобразовательной школы</a:t>
            </a:r>
            <a:endParaRPr lang="ru-RU" altLang="ru-RU" sz="2000" i="1" dirty="0" smtClean="0">
              <a:solidFill>
                <a:schemeClr val="bg1"/>
              </a:solidFill>
              <a:ea typeface="Lucida Sans Unicode" pitchFamily="34" charset="0"/>
            </a:endParaRPr>
          </a:p>
        </p:txBody>
      </p:sp>
      <p:pic>
        <p:nvPicPr>
          <p:cNvPr id="46084" name="Рисунок 5" descr="G:\восмилетка\IMG_20150210_143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8" descr="F:\восмилетка\IMG_20150210_144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фотогр\фото Конкурс технологов\DSCN1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124744" cy="2088232"/>
          </a:xfrm>
          <a:prstGeom prst="rect">
            <a:avLst/>
          </a:prstGeom>
          <a:noFill/>
        </p:spPr>
      </p:pic>
      <p:pic>
        <p:nvPicPr>
          <p:cNvPr id="10" name="Picture 2" descr="C:\Users\Admin\Desktop\фото экзам 2013\04032014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437112"/>
            <a:ext cx="2448272" cy="2088232"/>
          </a:xfrm>
          <a:prstGeom prst="rect">
            <a:avLst/>
          </a:prstGeom>
          <a:noFill/>
        </p:spPr>
      </p:pic>
      <p:pic>
        <p:nvPicPr>
          <p:cNvPr id="9" name="Picture 6" descr="C:\Users\Admin\Desktop\фотогр\фото Конкурс технологов\2012-03-07 13.48.3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365104"/>
            <a:ext cx="2987744" cy="216130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10. Результаты участия в инновационной (экспериментальной) деятельности </a:t>
            </a:r>
            <a:endParaRPr lang="ru-RU" dirty="0"/>
          </a:p>
        </p:txBody>
      </p:sp>
      <p:pic>
        <p:nvPicPr>
          <p:cNvPr id="4" name="Picture 2" descr="F:\Новая папка (2)\64343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67308">
            <a:off x="676954" y="1413096"/>
            <a:ext cx="3384376" cy="4543622"/>
          </a:xfrm>
          <a:prstGeom prst="rect">
            <a:avLst/>
          </a:prstGeom>
          <a:noFill/>
        </p:spPr>
      </p:pic>
      <p:pic>
        <p:nvPicPr>
          <p:cNvPr id="51201" name="Picture 1" descr="F:\Новая папка (3)\скан 05 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3218">
            <a:off x="5004048" y="1412776"/>
            <a:ext cx="345638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2657"/>
            <a:ext cx="8183563" cy="7200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Результаты участия в инновационной (экспериментальной) деятельности</a:t>
            </a: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док4,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23440">
            <a:off x="439095" y="1376529"/>
            <a:ext cx="2791956" cy="2194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док4,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7039">
            <a:off x="5731067" y="1188926"/>
            <a:ext cx="3001604" cy="2276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док2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284984"/>
            <a:ext cx="20882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док1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3284984"/>
            <a:ext cx="20882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C:\Users\Admin\Desktop\фотогр\Новая папка фотографии\конкурс технолога\SDC15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124744"/>
            <a:ext cx="2232248" cy="1728192"/>
          </a:xfrm>
          <a:prstGeom prst="rect">
            <a:avLst/>
          </a:prstGeom>
          <a:noFill/>
        </p:spPr>
      </p:pic>
      <p:pic>
        <p:nvPicPr>
          <p:cNvPr id="9" name="Picture 2" descr="C:\Users\Администратор\Desktop\Новая папка\фото левщанова\SAM_22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437112"/>
            <a:ext cx="208823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Admin\Desktop\фотогр\Новая папка (4)\Новая папка\Новая папка фотографии\DSC_00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4365104"/>
            <a:ext cx="187220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4" descr="F:\восмилетка\IMG_20150210_1506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620688"/>
            <a:ext cx="4104456" cy="2664296"/>
          </a:xfrm>
        </p:spPr>
      </p:pic>
      <p:pic>
        <p:nvPicPr>
          <p:cNvPr id="5" name="Рисунок 22" descr="F:\КУЛИНАРИЯ ФОТО\фотографии\фотогр\04032014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7861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dmin\Desktop\фотогр\фот\DSC05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89040"/>
            <a:ext cx="3744416" cy="2664296"/>
          </a:xfrm>
          <a:prstGeom prst="rect">
            <a:avLst/>
          </a:prstGeom>
          <a:noFill/>
        </p:spPr>
      </p:pic>
      <p:pic>
        <p:nvPicPr>
          <p:cNvPr id="2052" name="Picture 4" descr="C:\Users\Admin\Desktop\фотогр\Новая папка фотографии\DSC02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861048"/>
            <a:ext cx="385192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11.Участие педагога в профессиональных 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конкурсах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8129" name="Picture 1" descr="F:\Новая папка (3)\скан 05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8760"/>
            <a:ext cx="352839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                               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ФОМИНА\2020\ФОМИНИ АТТЕСТАЦ\Фомина Надежда Никола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9294">
            <a:off x="223120" y="909960"/>
            <a:ext cx="3449316" cy="510005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76056" y="692696"/>
          <a:ext cx="3960440" cy="5300740"/>
        </p:xfrm>
        <a:graphic>
          <a:graphicData uri="http://schemas.openxmlformats.org/presentationml/2006/ole">
            <p:oleObj spid="_x0000_s2050" name="Acrobat Document" r:id="rId4" imgW="7557840" imgH="10695960" progId="AcroExch.Document.7">
              <p:embed/>
            </p:oleObj>
          </a:graphicData>
        </a:graphic>
      </p:graphicFrame>
      <p:pic>
        <p:nvPicPr>
          <p:cNvPr id="2051" name="Picture 3" descr="E:\Аттестация 2015\скан 05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92696"/>
            <a:ext cx="3384376" cy="5252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12.Экспертная деятельность </a:t>
            </a:r>
            <a:endParaRPr lang="ru-RU" sz="2000" dirty="0"/>
          </a:p>
        </p:txBody>
      </p:sp>
      <p:pic>
        <p:nvPicPr>
          <p:cNvPr id="7170" name="Picture 2" descr="F:\Новая папка (2)\643431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72983">
            <a:off x="611560" y="1052736"/>
            <a:ext cx="3672408" cy="5184576"/>
          </a:xfrm>
          <a:prstGeom prst="rect">
            <a:avLst/>
          </a:prstGeom>
          <a:noFill/>
        </p:spPr>
      </p:pic>
      <p:pic>
        <p:nvPicPr>
          <p:cNvPr id="94210" name="Picture 2" descr="F:\Новая папка (3)\скан 05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27">
            <a:off x="4788024" y="1052736"/>
            <a:ext cx="3600400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13.Общественно-педагогическая активность педагога: участие в комиссиях. Педагогических сообществах, в жюри конкурсов</a:t>
            </a:r>
            <a:endParaRPr lang="ru-RU" dirty="0"/>
          </a:p>
        </p:txBody>
      </p:sp>
      <p:pic>
        <p:nvPicPr>
          <p:cNvPr id="95235" name="Picture 3" descr="F:\Новая папка (3)\скан 05 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953" y="1600200"/>
            <a:ext cx="328809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14.Наставничество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771800" y="1124744"/>
            <a:ext cx="3672408" cy="50014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96258" name="Picture 2" descr="F:\Новая папка (3)\скан 05 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352839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Характеристика - представление</a:t>
            </a:r>
            <a:br>
              <a:rPr lang="ru-RU" sz="32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sz="3200" dirty="0"/>
          </a:p>
        </p:txBody>
      </p:sp>
      <p:pic>
        <p:nvPicPr>
          <p:cNvPr id="75777" name="Picture 1" descr="F:\Новая папка (3)\скан 05 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69961">
            <a:off x="660033" y="1125538"/>
            <a:ext cx="3632933" cy="5000625"/>
          </a:xfrm>
          <a:prstGeom prst="rect">
            <a:avLst/>
          </a:prstGeom>
          <a:noFill/>
        </p:spPr>
      </p:pic>
      <p:pic>
        <p:nvPicPr>
          <p:cNvPr id="75778" name="Picture 2" descr="F:\Новая папка (3)\скан 05 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02968">
            <a:off x="4851033" y="1125538"/>
            <a:ext cx="3632933" cy="500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15.Награды и поощрения</a:t>
            </a:r>
            <a:endParaRPr lang="ru-RU" sz="2000" dirty="0"/>
          </a:p>
        </p:txBody>
      </p:sp>
      <p:pic>
        <p:nvPicPr>
          <p:cNvPr id="97282" name="Picture 2" descr="F:\Новая папка (3)\скан 05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97335">
            <a:off x="1115616" y="1412776"/>
            <a:ext cx="3288093" cy="4525963"/>
          </a:xfrm>
          <a:prstGeom prst="rect">
            <a:avLst/>
          </a:prstGeom>
          <a:noFill/>
        </p:spPr>
      </p:pic>
      <p:pic>
        <p:nvPicPr>
          <p:cNvPr id="4" name="Picture 2" descr="C:\Users\Admin\Desktop\ФОМИНА\2020\ФОМИНИ АТТЕСТАЦ\скан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6327">
            <a:off x="5396680" y="1392612"/>
            <a:ext cx="3195614" cy="4611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ФОМИНА\2020\ФОМИНИ АТТЕСТАЦ\сканер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8328">
            <a:off x="4782419" y="646169"/>
            <a:ext cx="3485277" cy="5284340"/>
          </a:xfrm>
          <a:prstGeom prst="rect">
            <a:avLst/>
          </a:prstGeom>
          <a:noFill/>
        </p:spPr>
      </p:pic>
      <p:pic>
        <p:nvPicPr>
          <p:cNvPr id="4" name="Picture 3" descr="F:\ФОМИНИ АТТЕСТАЦ\Новая папка\сканер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6369">
            <a:off x="607155" y="632892"/>
            <a:ext cx="3390642" cy="5320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C:\Users\Admin\Pictures\2020-10-04 фнн\фнн 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65094">
            <a:off x="5142351" y="505572"/>
            <a:ext cx="3526094" cy="4959414"/>
          </a:xfrm>
          <a:prstGeom prst="rect">
            <a:avLst/>
          </a:prstGeom>
          <a:noFill/>
        </p:spPr>
      </p:pic>
      <p:pic>
        <p:nvPicPr>
          <p:cNvPr id="7" name="Picture 4" descr="C:\Users\Admin\Pictures\2020-10-04 фнн\фнн 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0954">
            <a:off x="474551" y="534065"/>
            <a:ext cx="3245890" cy="4896545"/>
          </a:xfrm>
          <a:prstGeom prst="rect">
            <a:avLst/>
          </a:prstGeom>
          <a:noFill/>
        </p:spPr>
      </p:pic>
      <p:pic>
        <p:nvPicPr>
          <p:cNvPr id="8" name="Picture 2" descr="C:\Users\Admin\Pictures\2020-10-04 фнн\фнн 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92696"/>
            <a:ext cx="3689855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ФОМИНА\сканер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45006">
            <a:off x="671481" y="849934"/>
            <a:ext cx="3484974" cy="5348997"/>
          </a:xfrm>
          <a:prstGeom prst="rect">
            <a:avLst/>
          </a:prstGeom>
          <a:noFill/>
        </p:spPr>
      </p:pic>
      <p:pic>
        <p:nvPicPr>
          <p:cNvPr id="3" name="Picture 2" descr="F:\Новая папка (3)\скан 05 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3150">
            <a:off x="5266458" y="826735"/>
            <a:ext cx="3622914" cy="5284517"/>
          </a:xfrm>
          <a:prstGeom prst="rect">
            <a:avLst/>
          </a:prstGeom>
          <a:noFill/>
        </p:spPr>
      </p:pic>
      <p:pic>
        <p:nvPicPr>
          <p:cNvPr id="4" name="Picture 3" descr="C:\Users\Admin\Pictures\2020-10-04 фнн\фнн 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836712"/>
            <a:ext cx="3528392" cy="515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2232247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/>
            </a:r>
            <a:br>
              <a:rPr lang="ru-RU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</a:br>
            <a:r>
              <a:rPr lang="ru-RU" sz="36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«Кто владеет информацией, тот владеет миром!»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564904"/>
            <a:ext cx="6400800" cy="3384376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endParaRPr lang="ru-RU" b="1" i="1" dirty="0" smtClean="0">
              <a:solidFill>
                <a:srgbClr val="9848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  <a:p>
            <a:pPr eaLnBrk="0" hangingPunct="0">
              <a:defRPr/>
            </a:pP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 Эта фраза, придуманная двести лет назад банкиром Натаном Ротшильдом и  ставшая    крылатой после того, как ее употр</a:t>
            </a:r>
            <a:r>
              <a:rPr lang="ru-RU" sz="2000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е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бил в своей речи Уинстон </a:t>
            </a:r>
            <a:r>
              <a:rPr lang="ru-RU" sz="2000" b="1" i="1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Черчиль</a:t>
            </a: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, по-прежнему актуальна. </a:t>
            </a:r>
          </a:p>
          <a:p>
            <a:pPr eaLnBrk="0" hangingPunct="0">
              <a:defRPr/>
            </a:pPr>
            <a:r>
              <a:rPr lang="ru-RU" sz="20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     Она отражает мое желание дать учащимся как можно больше знаний, которые им пригодились бы в жизни.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752528"/>
          </a:xfrm>
        </p:spPr>
        <p:txBody>
          <a:bodyPr/>
          <a:lstStyle/>
          <a:p>
            <a:r>
              <a:rPr lang="ru-RU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Диплом</a:t>
            </a:r>
            <a:b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040" y="2420888"/>
            <a:ext cx="3826768" cy="3168352"/>
          </a:xfrm>
        </p:spPr>
        <p:txBody>
          <a:bodyPr/>
          <a:lstStyle/>
          <a:p>
            <a:r>
              <a:rPr lang="ru-RU" dirty="0" smtClean="0"/>
              <a:t>еще</a:t>
            </a:r>
            <a:endParaRPr lang="ru-RU" dirty="0"/>
          </a:p>
        </p:txBody>
      </p:sp>
      <p:pic>
        <p:nvPicPr>
          <p:cNvPr id="5" name="Picture 2" descr="C:\Users\Admin\Desktop\ФОМИНА\2020\ФОМИНИ АТТЕСТАЦ\сканер 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5421417">
            <a:off x="604099" y="1773886"/>
            <a:ext cx="3649604" cy="3968135"/>
          </a:xfrm>
          <a:prstGeom prst="rect">
            <a:avLst/>
          </a:prstGeom>
          <a:noFill/>
        </p:spPr>
      </p:pic>
      <p:pic>
        <p:nvPicPr>
          <p:cNvPr id="29697" name="Picture 1" descr="C:\Users\Admin\Pictures\2020-10-04 фнн\фнн 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982480">
            <a:off x="4964651" y="1857975"/>
            <a:ext cx="3807083" cy="3677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31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Повышение квалификации</a:t>
            </a:r>
            <a:br>
              <a:rPr lang="ru-RU" sz="3100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b="1" i="1" dirty="0" smtClean="0">
                <a:solidFill>
                  <a:srgbClr val="904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dirty="0"/>
          </a:p>
        </p:txBody>
      </p:sp>
      <p:pic>
        <p:nvPicPr>
          <p:cNvPr id="2050" name="Picture 2" descr="C:\Users\Admin\Desktop\ФОМИНА\2020\ФОМИНИ АТТЕСТАЦ\сканер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701808">
            <a:off x="4323833" y="1861880"/>
            <a:ext cx="4890864" cy="3527870"/>
          </a:xfrm>
          <a:prstGeom prst="rect">
            <a:avLst/>
          </a:prstGeom>
          <a:noFill/>
        </p:spPr>
      </p:pic>
      <p:pic>
        <p:nvPicPr>
          <p:cNvPr id="73729" name="Picture 1" descr="F:\Новая папка (3)\скан 05 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2603">
            <a:off x="814280" y="1222968"/>
            <a:ext cx="360040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1.Наличие учебно-планирующей документации</a:t>
            </a:r>
            <a:endParaRPr lang="ru-RU" sz="28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2" descr="F:\Новая папка (3)\скан 05 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88041">
            <a:off x="809814" y="1409660"/>
            <a:ext cx="3315160" cy="4525963"/>
          </a:xfrm>
          <a:prstGeom prst="rect">
            <a:avLst/>
          </a:prstGeom>
          <a:noFill/>
        </p:spPr>
      </p:pic>
      <p:pic>
        <p:nvPicPr>
          <p:cNvPr id="5" name="Picture 3" descr="F:\Новая папка (3)\скан 05 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6021">
            <a:off x="4803669" y="1431918"/>
            <a:ext cx="331236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2.Результат сдачи экзаменов обучающихся на присвоение квалификационных разрядов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справка259</a:t>
            </a:r>
            <a:endParaRPr lang="ru-RU" dirty="0"/>
          </a:p>
        </p:txBody>
      </p:sp>
      <p:pic>
        <p:nvPicPr>
          <p:cNvPr id="71681" name="Picture 1" descr="F:\Новая папка (3)\скан 05 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96752"/>
            <a:ext cx="410445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Работы учащихся</a:t>
            </a:r>
            <a:endParaRPr lang="ru-RU" sz="2800" dirty="0"/>
          </a:p>
        </p:txBody>
      </p:sp>
      <p:pic>
        <p:nvPicPr>
          <p:cNvPr id="5" name="Рисунок 7" descr="G:\Новая папка фотографии\фото экзам 2013\SAM_2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1999211" cy="142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Новая папка фотографии\фото экзам 2013\SAM_2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04664"/>
            <a:ext cx="178422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G:\Новая папка фотографии\фото экзам 2013\SAM_2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500563"/>
            <a:ext cx="2000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G:\Новая папка фотографии\фото экзам 2013\SAM_2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437112"/>
            <a:ext cx="192881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фото экзам 2013\04032014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276872"/>
            <a:ext cx="2016224" cy="1656184"/>
          </a:xfrm>
          <a:prstGeom prst="rect">
            <a:avLst/>
          </a:prstGeom>
          <a:noFill/>
        </p:spPr>
      </p:pic>
      <p:pic>
        <p:nvPicPr>
          <p:cNvPr id="2051" name="Picture 3" descr="C:\Users\Admin\Desktop\фото экзам 2013\040320144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437112"/>
            <a:ext cx="2880320" cy="1800200"/>
          </a:xfrm>
          <a:prstGeom prst="rect">
            <a:avLst/>
          </a:prstGeom>
          <a:noFill/>
        </p:spPr>
      </p:pic>
      <p:pic>
        <p:nvPicPr>
          <p:cNvPr id="2055" name="Picture 7" descr="C:\Users\Admin\Desktop\фото экзам 2013\SAM_27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2204864"/>
            <a:ext cx="1907704" cy="1728192"/>
          </a:xfrm>
          <a:prstGeom prst="rect">
            <a:avLst/>
          </a:prstGeom>
          <a:noFill/>
        </p:spPr>
      </p:pic>
      <p:pic>
        <p:nvPicPr>
          <p:cNvPr id="12" name="Рисунок 14" descr="F:\КУЛИНАРИЯ ФОТО\фотографии\фотогр\040320144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1124744"/>
            <a:ext cx="335756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3.Динамика результативности учебной деятельности по итогам внешнего мониторинга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69633" name="Picture 1" descr="F:\Новая папка (3)\скан 05 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953" y="1340768"/>
            <a:ext cx="3588263" cy="4785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783</TotalTime>
  <Words>463</Words>
  <Application>Microsoft Office PowerPoint</Application>
  <PresentationFormat>Экран (4:3)</PresentationFormat>
  <Paragraphs>83</Paragraphs>
  <Slides>35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Acrobat Document</vt:lpstr>
      <vt:lpstr>Министерство образования Республики Мордовия </vt:lpstr>
      <vt:lpstr>Педагогическое кредо</vt:lpstr>
      <vt:lpstr>Характеристика - представление </vt:lpstr>
      <vt:lpstr> Диплом </vt:lpstr>
      <vt:lpstr>  Повышение квалификации  </vt:lpstr>
      <vt:lpstr> 1.Наличие учебно-планирующей документации</vt:lpstr>
      <vt:lpstr>2.Результат сдачи экзаменов обучающихся на присвоение квалификационных разрядов</vt:lpstr>
      <vt:lpstr>Работы учащихся</vt:lpstr>
      <vt:lpstr> 3.Динамика результативности учебной деятельности по итогам внешнего мониторинга</vt:lpstr>
      <vt:lpstr>Слайд 10</vt:lpstr>
      <vt:lpstr>4. Результаты  участия обучающихся в различных уровней внеурочной деятельности: конкурсы; выставки технического творчества и т.д.</vt:lpstr>
      <vt:lpstr>  Для решения учебных и воспитательных задач на уроках п/о  используются следующие                                          интерактивные формы:  </vt:lpstr>
      <vt:lpstr>Слайд 13</vt:lpstr>
      <vt:lpstr>5. Участие обучающихся, подготовленных мастером производственного обучения, в профессиональных конкурсах</vt:lpstr>
      <vt:lpstr>            </vt:lpstr>
      <vt:lpstr>6. Наличие публикаций</vt:lpstr>
      <vt:lpstr>Слайд 17</vt:lpstr>
      <vt:lpstr>7. Наличие авторских программ, методических пособий, методических рекомендаций</vt:lpstr>
      <vt:lpstr>8.Выступления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</vt:lpstr>
      <vt:lpstr>9. Проведение мастер-классов, открытых занятий, мероприятий (очно)  </vt:lpstr>
      <vt:lpstr>Мастер-класс «Украшения из овощей с использованием элементов современных, производственных технологий»в рамках муниципального конкурса в Ардатовской основной общеобразовательной школы</vt:lpstr>
      <vt:lpstr>10. Результаты участия в инновационной (экспериментальной) деятельности </vt:lpstr>
      <vt:lpstr> Результаты участия в инновационной (экспериментальной) деятельности</vt:lpstr>
      <vt:lpstr>Слайд 24</vt:lpstr>
      <vt:lpstr>11.Участие педагога в профессиональных конкурсах</vt:lpstr>
      <vt:lpstr>Слайд 26</vt:lpstr>
      <vt:lpstr>12.Экспертная деятельность </vt:lpstr>
      <vt:lpstr>13.Общественно-педагогическая активность педагога: участие в комиссиях. Педагогических сообществах, в жюри конкурсов</vt:lpstr>
      <vt:lpstr>14.Наставничество</vt:lpstr>
      <vt:lpstr>15.Награды и поощрения</vt:lpstr>
      <vt:lpstr>Слайд 31</vt:lpstr>
      <vt:lpstr>Слайд 32</vt:lpstr>
      <vt:lpstr>Слайд 33</vt:lpstr>
      <vt:lpstr> «Кто владеет информацией, тот владеет миром!»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ФНС</cp:lastModifiedBy>
  <cp:revision>84</cp:revision>
  <dcterms:created xsi:type="dcterms:W3CDTF">2020-10-03T09:33:58Z</dcterms:created>
  <dcterms:modified xsi:type="dcterms:W3CDTF">2020-10-06T04:40:14Z</dcterms:modified>
</cp:coreProperties>
</file>