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7" r:id="rId10"/>
    <p:sldId id="278" r:id="rId11"/>
    <p:sldId id="268" r:id="rId12"/>
    <p:sldId id="271" r:id="rId13"/>
    <p:sldId id="272" r:id="rId14"/>
    <p:sldId id="287" r:id="rId15"/>
    <p:sldId id="274" r:id="rId16"/>
    <p:sldId id="276" r:id="rId17"/>
    <p:sldId id="277" r:id="rId18"/>
    <p:sldId id="281" r:id="rId19"/>
    <p:sldId id="282" r:id="rId20"/>
    <p:sldId id="286" r:id="rId21"/>
    <p:sldId id="283" r:id="rId22"/>
    <p:sldId id="284" r:id="rId23"/>
    <p:sldId id="288" r:id="rId24"/>
    <p:sldId id="285" r:id="rId2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68" autoAdjust="0"/>
    <p:restoredTop sz="94660"/>
  </p:normalViewPr>
  <p:slideViewPr>
    <p:cSldViewPr snapToGrid="0">
      <p:cViewPr>
        <p:scale>
          <a:sx n="46" d="100"/>
          <a:sy n="46" d="100"/>
        </p:scale>
        <p:origin x="-1290" y="-14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609600" y="3699804"/>
            <a:ext cx="110744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609600" y="1433732"/>
            <a:ext cx="110744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951501" y="3550126"/>
            <a:ext cx="39624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6278099" y="3550126"/>
            <a:ext cx="39624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6053797" y="3526302"/>
            <a:ext cx="6096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B6BA8-C599-4E15-A6C4-DE327E342FE5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6FF7BA-1310-4657-8E60-15483566449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B6BA8-C599-4E15-A6C4-DE327E342FE5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FF7BA-1310-4657-8E60-1548356644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B6BA8-C599-4E15-A6C4-DE327E342FE5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FF7BA-1310-4657-8E60-1548356644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609600" y="1524000"/>
            <a:ext cx="109728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83B6BA8-C599-4E15-A6C4-DE327E342FE5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196FF7BA-1310-4657-8E60-15483566449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B6BA8-C599-4E15-A6C4-DE327E342FE5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FF7BA-1310-4657-8E60-15483566449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3505200"/>
            <a:ext cx="105664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4958864"/>
            <a:ext cx="105664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914400" y="4916993"/>
            <a:ext cx="105664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B6BA8-C599-4E15-A6C4-DE327E342FE5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FF7BA-1310-4657-8E60-15483566449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609600" y="1524000"/>
            <a:ext cx="5413248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6197600" y="1524000"/>
            <a:ext cx="5413248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FF7BA-1310-4657-8E60-15483566449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B6BA8-C599-4E15-A6C4-DE327E342FE5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399593"/>
            <a:ext cx="5386917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609600" y="2201896"/>
            <a:ext cx="53848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6199717" y="2201896"/>
            <a:ext cx="53848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55448"/>
            <a:ext cx="109728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6197600" y="1399593"/>
            <a:ext cx="5386917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750593" y="2180219"/>
            <a:ext cx="499872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6339840" y="2180219"/>
            <a:ext cx="499872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B6BA8-C599-4E15-A6C4-DE327E342FE5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FF7BA-1310-4657-8E60-15483566449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B6BA8-C599-4E15-A6C4-DE327E342FE5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FF7BA-1310-4657-8E60-1548356644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609600" y="457200"/>
            <a:ext cx="83312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042400" y="1600200"/>
            <a:ext cx="2645664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9042400" y="457200"/>
            <a:ext cx="26416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83B6BA8-C599-4E15-A6C4-DE327E342FE5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96FF7BA-1310-4657-8E60-15483566449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39200" y="457200"/>
            <a:ext cx="2743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09600" y="457200"/>
            <a:ext cx="80264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839200" y="1600200"/>
            <a:ext cx="27432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B6BA8-C599-4E15-A6C4-DE327E342FE5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6FF7BA-1310-4657-8E60-15483566449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609600" y="1447800"/>
            <a:ext cx="109728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7721600" y="6203667"/>
            <a:ext cx="34544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83B6BA8-C599-4E15-A6C4-DE327E342FE5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844800" y="6203667"/>
            <a:ext cx="47752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11214100" y="6181531"/>
            <a:ext cx="8128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196FF7BA-1310-4657-8E60-15483566449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15584" y="2924227"/>
            <a:ext cx="8505021" cy="2437482"/>
          </a:xfrm>
        </p:spPr>
        <p:txBody>
          <a:bodyPr>
            <a:normAutofit/>
          </a:bodyPr>
          <a:lstStyle/>
          <a:p>
            <a:pPr algn="ctr"/>
            <a:r>
              <a:rPr lang="ru-RU" sz="3200" b="1" i="1" dirty="0" smtClean="0">
                <a:latin typeface="Bookman Old Style" panose="02050604050505020204" pitchFamily="18" charset="0"/>
              </a:rPr>
              <a:t>ПОРТФОЛИО</a:t>
            </a:r>
          </a:p>
          <a:p>
            <a:r>
              <a:rPr lang="ru-RU" b="1" i="1" dirty="0">
                <a:latin typeface="Bookman Old Style" panose="02050604050505020204" pitchFamily="18" charset="0"/>
              </a:rPr>
              <a:t>п</a:t>
            </a:r>
            <a:r>
              <a:rPr lang="ru-RU" b="1" i="1" dirty="0" smtClean="0">
                <a:latin typeface="Bookman Old Style" panose="02050604050505020204" pitchFamily="18" charset="0"/>
              </a:rPr>
              <a:t>рофессиональной деятельности</a:t>
            </a:r>
          </a:p>
          <a:p>
            <a:r>
              <a:rPr lang="ru-RU" b="1" i="1" dirty="0" smtClean="0">
                <a:latin typeface="Bookman Old Style" panose="02050604050505020204" pitchFamily="18" charset="0"/>
              </a:rPr>
              <a:t>преподавателя специальных дисциплин</a:t>
            </a:r>
          </a:p>
          <a:p>
            <a:r>
              <a:rPr lang="ru-RU" b="1" i="1" dirty="0" smtClean="0">
                <a:latin typeface="Bookman Old Style" panose="02050604050505020204" pitchFamily="18" charset="0"/>
              </a:rPr>
              <a:t>Левина Николая Васильевича</a:t>
            </a:r>
          </a:p>
          <a:p>
            <a:r>
              <a:rPr lang="ru-RU" b="1" i="1" dirty="0" smtClean="0">
                <a:latin typeface="Bookman Old Style" panose="02050604050505020204" pitchFamily="18" charset="0"/>
              </a:rPr>
              <a:t>за  2016-2020 гг.</a:t>
            </a:r>
            <a:endParaRPr lang="ru-RU" b="1" i="1" dirty="0">
              <a:latin typeface="Bookman Old Style" panose="020506040505050202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27359" y="580139"/>
            <a:ext cx="7524521" cy="2302525"/>
          </a:xfrm>
        </p:spPr>
        <p:txBody>
          <a:bodyPr>
            <a:normAutofit fontScale="90000"/>
          </a:bodyPr>
          <a:lstStyle/>
          <a:p>
            <a:r>
              <a:rPr lang="ru-RU" sz="2000" b="1" i="1" dirty="0" smtClean="0">
                <a:latin typeface="Bookman Old Style" panose="02050604050505020204" pitchFamily="18" charset="0"/>
              </a:rPr>
              <a:t>Министерство Образования Республики Мордовия</a:t>
            </a:r>
            <a:br>
              <a:rPr lang="ru-RU" sz="2000" b="1" i="1" dirty="0" smtClean="0">
                <a:latin typeface="Bookman Old Style" panose="02050604050505020204" pitchFamily="18" charset="0"/>
              </a:rPr>
            </a:br>
            <a:r>
              <a:rPr lang="ru-RU" sz="2000" b="1" i="1" dirty="0" smtClean="0">
                <a:latin typeface="Bookman Old Style" panose="02050604050505020204" pitchFamily="18" charset="0"/>
              </a:rPr>
              <a:t>Государственное бюджетное профессиональное образовательное учреждение республики Мордовия «</a:t>
            </a:r>
            <a:r>
              <a:rPr lang="ru-RU" sz="2000" b="1" i="1" dirty="0" err="1" smtClean="0">
                <a:latin typeface="Bookman Old Style" panose="02050604050505020204" pitchFamily="18" charset="0"/>
              </a:rPr>
              <a:t>Ардатовский</a:t>
            </a:r>
            <a:r>
              <a:rPr lang="ru-RU" sz="2000" b="1" i="1" dirty="0" smtClean="0">
                <a:latin typeface="Bookman Old Style" panose="02050604050505020204" pitchFamily="18" charset="0"/>
              </a:rPr>
              <a:t>  аграрный техникум имени </a:t>
            </a:r>
            <a:r>
              <a:rPr lang="ru-RU" sz="2000" b="1" i="1" dirty="0" err="1" smtClean="0">
                <a:latin typeface="Bookman Old Style" panose="02050604050505020204" pitchFamily="18" charset="0"/>
              </a:rPr>
              <a:t>И.А.Пожарского</a:t>
            </a:r>
            <a:r>
              <a:rPr lang="ru-RU" sz="2000" b="1" i="1" dirty="0" smtClean="0">
                <a:latin typeface="Bookman Old Style" panose="02050604050505020204" pitchFamily="18" charset="0"/>
              </a:rPr>
              <a:t>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52078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4236" y="365125"/>
            <a:ext cx="11057618" cy="1612444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Результаты участия обучающихся во внеурочной деятельности по преподаваемой  дисциплине: конкурсы; конференции тематические; концерты; выставки; турниры; соревнования</a:t>
            </a:r>
            <a:endParaRPr lang="ru-RU" sz="2800" b="1" dirty="0"/>
          </a:p>
        </p:txBody>
      </p:sp>
      <p:pic>
        <p:nvPicPr>
          <p:cNvPr id="8194" name="Picture 2" descr="D:\СКАН СПРАВКИ\скан 05 00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25142" y="2090389"/>
            <a:ext cx="2863705" cy="3941805"/>
          </a:xfrm>
          <a:prstGeom prst="rect">
            <a:avLst/>
          </a:prstGeom>
          <a:noFill/>
        </p:spPr>
      </p:pic>
      <p:pic>
        <p:nvPicPr>
          <p:cNvPr id="3" name="Picture 2" descr="D:\ЛЕВИН\Новая папка\сканер 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62115" y="1927607"/>
            <a:ext cx="3005340" cy="41367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619521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СКАН СПРАВКИ\скан 05 001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7345" y="1872649"/>
            <a:ext cx="2923646" cy="402431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/>
              <a:t>Наличие авторских программ</a:t>
            </a:r>
          </a:p>
        </p:txBody>
      </p:sp>
      <p:pic>
        <p:nvPicPr>
          <p:cNvPr id="9219" name="Picture 3" descr="D:\СКАН СПРАВКИ\скан 05 00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9192" y="1974536"/>
            <a:ext cx="2820668" cy="38825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629778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СКАН СПРАВКИ\скан 05 001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1484" y="1520562"/>
            <a:ext cx="3376933" cy="464824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/>
              <a:t>Наличие </a:t>
            </a:r>
            <a:r>
              <a:rPr lang="ru-RU" sz="2800" b="1" dirty="0" smtClean="0"/>
              <a:t>методических </a:t>
            </a:r>
            <a:r>
              <a:rPr lang="ru-RU" sz="2800" b="1" dirty="0"/>
              <a:t>пособий, методических рекомендаций</a:t>
            </a:r>
          </a:p>
        </p:txBody>
      </p:sp>
      <p:pic>
        <p:nvPicPr>
          <p:cNvPr id="10243" name="Picture 3" descr="D:\СКАН СПРАВКИ\скан 05 00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33396" y="1629791"/>
            <a:ext cx="3224552" cy="4438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78611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8596745" cy="12192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/>
              <a:t>Результаты работы в качестве куратора</a:t>
            </a:r>
          </a:p>
        </p:txBody>
      </p:sp>
      <p:pic>
        <p:nvPicPr>
          <p:cNvPr id="2050" name="Picture 2" descr="D:\Новая папка (7) левин\больные студенты на 17.11.20.03 0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51355" y="1533209"/>
            <a:ext cx="3294718" cy="4535082"/>
          </a:xfrm>
          <a:prstGeom prst="rect">
            <a:avLst/>
          </a:prstGeom>
          <a:noFill/>
        </p:spPr>
      </p:pic>
      <p:pic>
        <p:nvPicPr>
          <p:cNvPr id="5" name="Picture 2" descr="D:\ЛЕВИН\Новая папка\сканер 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62115" y="1612946"/>
            <a:ext cx="3233940" cy="44514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062327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Наличие публикаций</a:t>
            </a:r>
            <a:endParaRPr lang="ru-RU" dirty="0"/>
          </a:p>
        </p:txBody>
      </p:sp>
      <p:pic>
        <p:nvPicPr>
          <p:cNvPr id="4098" name="Picture 2" descr="D:\Новая папка (7) левин\больные студенты на 17.11.20.03 00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8740" y="1590744"/>
            <a:ext cx="3378733" cy="4650728"/>
          </a:xfrm>
          <a:prstGeom prst="rect">
            <a:avLst/>
          </a:prstGeom>
          <a:noFill/>
        </p:spPr>
      </p:pic>
      <p:pic>
        <p:nvPicPr>
          <p:cNvPr id="4099" name="Picture 3" descr="D:\Новая папка (7) левин\больные студенты на 17.11.20.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91247" y="2618510"/>
            <a:ext cx="2702523" cy="3719944"/>
          </a:xfrm>
          <a:prstGeom prst="rect">
            <a:avLst/>
          </a:prstGeom>
          <a:noFill/>
        </p:spPr>
      </p:pic>
      <p:pic>
        <p:nvPicPr>
          <p:cNvPr id="7" name="Picture 4" descr="D:\Новая папка (7) левин\больные студенты на 17.11.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13411" y="2026676"/>
            <a:ext cx="2775171" cy="38199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СКАН СПРАВКИ\скан 05 001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13164" y="1542498"/>
            <a:ext cx="2940717" cy="404781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/>
              <a:t>Участие педагога в профессиональных конкурсах</a:t>
            </a:r>
          </a:p>
        </p:txBody>
      </p:sp>
      <p:pic>
        <p:nvPicPr>
          <p:cNvPr id="5122" name="Picture 2" descr="D:\Новая папка (7) левин\больные студенты на 17.11.20.03 0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38791" y="1641764"/>
            <a:ext cx="2982990" cy="4105998"/>
          </a:xfrm>
          <a:prstGeom prst="rect">
            <a:avLst/>
          </a:prstGeom>
          <a:noFill/>
        </p:spPr>
      </p:pic>
      <p:pic>
        <p:nvPicPr>
          <p:cNvPr id="5" name="Picture 4" descr="D:\Новая папка (7) левин\больные студенты на 17.11.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91593" y="1797099"/>
            <a:ext cx="2851371" cy="39248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220439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СКАН СПРАВКИ\скан 05 00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88536" y="1633208"/>
            <a:ext cx="2923646" cy="402431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b="1" dirty="0"/>
              <a:t>Выступления на заседаниях методических советов, научно-практических конференциях, педагогических чтениях, семинарах, секциях, форумах, радиопередачах</a:t>
            </a:r>
          </a:p>
        </p:txBody>
      </p:sp>
      <p:pic>
        <p:nvPicPr>
          <p:cNvPr id="2051" name="Picture 3" descr="D:\СКАН СПРАВКИ\скан 05 00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1651" y="1650391"/>
            <a:ext cx="3458621" cy="4760689"/>
          </a:xfrm>
          <a:prstGeom prst="rect">
            <a:avLst/>
          </a:prstGeom>
          <a:noFill/>
        </p:spPr>
      </p:pic>
      <p:pic>
        <p:nvPicPr>
          <p:cNvPr id="6146" name="Picture 2" descr="D:\Новая папка (7) левин\больные студенты на 17.11.20.03 0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3018" y="2389909"/>
            <a:ext cx="2611937" cy="3595255"/>
          </a:xfrm>
          <a:prstGeom prst="rect">
            <a:avLst/>
          </a:prstGeom>
          <a:noFill/>
        </p:spPr>
      </p:pic>
      <p:pic>
        <p:nvPicPr>
          <p:cNvPr id="6" name="Picture 3" descr="D:\Новая папка (7) левин\больные студенты на 17.11.20.0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610793" y="3408218"/>
            <a:ext cx="2279782" cy="31380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261758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СКАН СПРАВКИ\скан 05 00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37805" y="1674380"/>
            <a:ext cx="3257672" cy="448409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/>
              <a:t>Проведение, мастер-классов, открытых занятий, мероприятий</a:t>
            </a:r>
          </a:p>
        </p:txBody>
      </p:sp>
    </p:spTree>
    <p:extLst>
      <p:ext uri="{BB962C8B-B14F-4D97-AF65-F5344CB8AC3E}">
        <p14:creationId xmlns:p14="http://schemas.microsoft.com/office/powerpoint/2010/main" xmlns="" val="435935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СКАН СПРАВКИ\скан 05 002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635038" y="1798320"/>
            <a:ext cx="2921924" cy="402336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/>
              <a:t>Награды и поощрения</a:t>
            </a:r>
          </a:p>
        </p:txBody>
      </p:sp>
    </p:spTree>
    <p:extLst>
      <p:ext uri="{BB962C8B-B14F-4D97-AF65-F5344CB8AC3E}">
        <p14:creationId xmlns:p14="http://schemas.microsoft.com/office/powerpoint/2010/main" xmlns="" val="2845538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smtClean="0"/>
              <a:t>Награды и поощрения</a:t>
            </a:r>
            <a:endParaRPr lang="ru-RU" sz="4000" b="1" dirty="0"/>
          </a:p>
        </p:txBody>
      </p:sp>
      <p:pic>
        <p:nvPicPr>
          <p:cNvPr id="3074" name="Picture 2" descr="D:\справки_характер\левин грамоты\1\1 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00238" y="2388817"/>
            <a:ext cx="2583600" cy="3546389"/>
          </a:xfrm>
          <a:prstGeom prst="rect">
            <a:avLst/>
          </a:prstGeom>
          <a:noFill/>
        </p:spPr>
      </p:pic>
      <p:pic>
        <p:nvPicPr>
          <p:cNvPr id="3075" name="Picture 3" descr="D:\справки_характер\левин грамоты\1\1 0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7123" y="2001328"/>
            <a:ext cx="2547591" cy="3496962"/>
          </a:xfrm>
          <a:prstGeom prst="rect">
            <a:avLst/>
          </a:prstGeom>
          <a:noFill/>
        </p:spPr>
      </p:pic>
      <p:pic>
        <p:nvPicPr>
          <p:cNvPr id="3076" name="Picture 4" descr="D:\справки_характер\левин грамоты\1\1 0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87931" y="2692375"/>
            <a:ext cx="2518673" cy="34572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125467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 smtClean="0"/>
              <a:t>Дата рождения: </a:t>
            </a:r>
            <a:r>
              <a:rPr lang="ru-RU" dirty="0" smtClean="0"/>
              <a:t>06.01.1962 г.</a:t>
            </a:r>
          </a:p>
          <a:p>
            <a:r>
              <a:rPr lang="ru-RU" b="1" dirty="0" smtClean="0"/>
              <a:t>Образование: </a:t>
            </a:r>
            <a:r>
              <a:rPr lang="ru-RU" dirty="0" smtClean="0"/>
              <a:t>высшее, ФГБОУ высшего образования « Национальный исследовательский Мордовский государственный университет имени Н. П. Огарева»,2019 г., Мордовский ордена Дружбы народов государственный университет имени </a:t>
            </a:r>
            <a:r>
              <a:rPr lang="ru-RU" smtClean="0"/>
              <a:t>Н. </a:t>
            </a:r>
            <a:r>
              <a:rPr lang="ru-RU" dirty="0" smtClean="0"/>
              <a:t>П. Огарева 1989г.</a:t>
            </a:r>
          </a:p>
          <a:p>
            <a:r>
              <a:rPr lang="ru-RU" b="1" dirty="0" smtClean="0"/>
              <a:t>Должность: </a:t>
            </a:r>
            <a:r>
              <a:rPr lang="ru-RU" dirty="0" smtClean="0"/>
              <a:t>преподаватель специальных дисциплин</a:t>
            </a:r>
          </a:p>
          <a:p>
            <a:r>
              <a:rPr lang="ru-RU" b="1" dirty="0" smtClean="0"/>
              <a:t>Педагогический стаж работы: </a:t>
            </a:r>
            <a:r>
              <a:rPr lang="ru-RU" dirty="0" smtClean="0"/>
              <a:t>31 год</a:t>
            </a:r>
          </a:p>
          <a:p>
            <a:r>
              <a:rPr lang="ru-RU" b="1" dirty="0" smtClean="0"/>
              <a:t>Стаж работы в ОО: </a:t>
            </a:r>
            <a:r>
              <a:rPr lang="ru-RU" dirty="0" smtClean="0"/>
              <a:t>31 год</a:t>
            </a:r>
          </a:p>
          <a:p>
            <a:r>
              <a:rPr lang="ru-RU" b="1" dirty="0" smtClean="0"/>
              <a:t>Категория: </a:t>
            </a:r>
            <a:r>
              <a:rPr lang="ru-RU" dirty="0" smtClean="0"/>
              <a:t>первая</a:t>
            </a:r>
          </a:p>
          <a:p>
            <a:r>
              <a:rPr lang="ru-RU" b="1" dirty="0" smtClean="0"/>
              <a:t>Дата последней аттестации: </a:t>
            </a:r>
            <a:r>
              <a:rPr lang="ru-RU" dirty="0" smtClean="0"/>
              <a:t>22.12.2015 г.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Общие сведения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1017522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ЛЕВИН\сканер888965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62317" y="2435465"/>
            <a:ext cx="2926021" cy="402431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Награды и поощрения</a:t>
            </a:r>
            <a:endParaRPr lang="ru-RU" dirty="0"/>
          </a:p>
        </p:txBody>
      </p:sp>
      <p:pic>
        <p:nvPicPr>
          <p:cNvPr id="5" name="Picture 5" descr="D:\ЛЕВИН\сканер22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69148" y="2553418"/>
            <a:ext cx="2701100" cy="37179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СКАН СПРАВКИ\скан 05 001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22026" y="1311019"/>
            <a:ext cx="3308409" cy="455392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845127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/>
              <a:t>Наставничество</a:t>
            </a:r>
          </a:p>
        </p:txBody>
      </p:sp>
      <p:pic>
        <p:nvPicPr>
          <p:cNvPr id="4099" name="Picture 3" descr="D:\СКАН СПРАВКИ\скан 05 00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6927" y="1412390"/>
            <a:ext cx="3247019" cy="44694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571808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/>
              <a:t>Общественно-педагогическая активность педагога: участие в комиссиях, педагогических сообществах, в жюри </a:t>
            </a:r>
            <a:r>
              <a:rPr lang="ru-RU" sz="2800" b="1" dirty="0" smtClean="0"/>
              <a:t>конкурсов</a:t>
            </a:r>
            <a:endParaRPr lang="ru-RU" sz="2800" dirty="0"/>
          </a:p>
        </p:txBody>
      </p:sp>
      <p:pic>
        <p:nvPicPr>
          <p:cNvPr id="5122" name="Picture 2" descr="D:\СКАН СПРАВКИ\скан 05 00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60460"/>
            <a:ext cx="2690572" cy="3703493"/>
          </a:xfrm>
          <a:prstGeom prst="rect">
            <a:avLst/>
          </a:prstGeom>
          <a:noFill/>
        </p:spPr>
      </p:pic>
      <p:pic>
        <p:nvPicPr>
          <p:cNvPr id="5123" name="Picture 3" descr="D:\СКАН СПРАВКИ\скан 05 00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1230" y="2301684"/>
            <a:ext cx="3058322" cy="4209691"/>
          </a:xfrm>
          <a:prstGeom prst="rect">
            <a:avLst/>
          </a:prstGeom>
          <a:noFill/>
        </p:spPr>
      </p:pic>
      <p:pic>
        <p:nvPicPr>
          <p:cNvPr id="5124" name="Picture 4" descr="D:\СКАН СПРАВКИ\скан 05 00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66156" y="2270797"/>
            <a:ext cx="3089252" cy="4252264"/>
          </a:xfrm>
          <a:prstGeom prst="rect">
            <a:avLst/>
          </a:prstGeom>
          <a:noFill/>
        </p:spPr>
      </p:pic>
      <p:pic>
        <p:nvPicPr>
          <p:cNvPr id="5125" name="Picture 5" descr="D:\СКАН СПРАВКИ\скан 05 001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227683" y="1328860"/>
            <a:ext cx="2964317" cy="40802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043106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E:\справк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35231" y="1524000"/>
            <a:ext cx="3321538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СКАН СПРАВКИ\скан 05 002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20933185">
            <a:off x="741129" y="1969062"/>
            <a:ext cx="2630724" cy="393700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7255" y="588818"/>
            <a:ext cx="10972800" cy="1219200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Общественно-педагогическая активность педагога: участие в комиссиях, педагогических сообществах, в жюри конкурсов</a:t>
            </a:r>
            <a:endParaRPr lang="ru-RU" sz="3200" dirty="0"/>
          </a:p>
        </p:txBody>
      </p:sp>
      <p:pic>
        <p:nvPicPr>
          <p:cNvPr id="6147" name="Picture 3" descr="D:\ЛЕВИН\сканер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693051">
            <a:off x="8217053" y="2081319"/>
            <a:ext cx="3782514" cy="2747980"/>
          </a:xfrm>
          <a:prstGeom prst="rect">
            <a:avLst/>
          </a:prstGeom>
          <a:noFill/>
        </p:spPr>
      </p:pic>
      <p:pic>
        <p:nvPicPr>
          <p:cNvPr id="5" name="Picture 4" descr="D:\справки_характер\левин грамоты\1\1 0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394780">
            <a:off x="6033586" y="1613509"/>
            <a:ext cx="2942069" cy="3712176"/>
          </a:xfrm>
          <a:prstGeom prst="rect">
            <a:avLst/>
          </a:prstGeom>
          <a:noFill/>
        </p:spPr>
      </p:pic>
      <p:pic>
        <p:nvPicPr>
          <p:cNvPr id="2050" name="Picture 2" descr="E:\справка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190799">
            <a:off x="3387436" y="1641763"/>
            <a:ext cx="2639291" cy="38446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77683" y="281293"/>
            <a:ext cx="8610600" cy="1293028"/>
          </a:xfrm>
        </p:spPr>
        <p:txBody>
          <a:bodyPr/>
          <a:lstStyle/>
          <a:p>
            <a:pPr algn="ctr"/>
            <a:r>
              <a:rPr lang="ru-RU" b="1" dirty="0" smtClean="0"/>
              <a:t>Образование</a:t>
            </a:r>
            <a:endParaRPr lang="ru-RU" b="1" dirty="0"/>
          </a:p>
        </p:txBody>
      </p:sp>
      <p:pic>
        <p:nvPicPr>
          <p:cNvPr id="1026" name="Picture 2" descr="D:\ЛЕВИН\сканер 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812" y="1576692"/>
            <a:ext cx="4785796" cy="3295395"/>
          </a:xfrm>
          <a:prstGeom prst="rect">
            <a:avLst/>
          </a:prstGeom>
          <a:noFill/>
        </p:spPr>
      </p:pic>
      <p:pic>
        <p:nvPicPr>
          <p:cNvPr id="3" name="Picture 2" descr="D:\ЛЕВИН\899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33655" y="1663988"/>
            <a:ext cx="5292437" cy="37488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733946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70323" y="594911"/>
            <a:ext cx="9716877" cy="146249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Результаты участия в инновационной (экспериментальной) деятельности</a:t>
            </a:r>
            <a:endParaRPr lang="ru-RU" b="1" dirty="0"/>
          </a:p>
        </p:txBody>
      </p:sp>
      <p:pic>
        <p:nvPicPr>
          <p:cNvPr id="1026" name="Picture 2" descr="D:\Новая папка (7) левин\больные студенты на 17.11.20.03 00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93667" y="2286000"/>
            <a:ext cx="3004660" cy="413582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122477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СКАН СПРАВКИ\скан 05 00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452158" y="1548938"/>
            <a:ext cx="3287684" cy="452212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/>
              <a:t>Стабильные положительные результаты (положительная динамика) освоения обучающимися образовательных программ по итогам мониторингов, проводимых организацией</a:t>
            </a:r>
          </a:p>
        </p:txBody>
      </p:sp>
    </p:spTree>
    <p:extLst>
      <p:ext uri="{BB962C8B-B14F-4D97-AF65-F5344CB8AC3E}">
        <p14:creationId xmlns:p14="http://schemas.microsoft.com/office/powerpoint/2010/main" xmlns="" val="1531157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0164" y="396607"/>
            <a:ext cx="11236036" cy="1037338"/>
          </a:xfrm>
        </p:spPr>
        <p:txBody>
          <a:bodyPr>
            <a:normAutofit/>
          </a:bodyPr>
          <a:lstStyle/>
          <a:p>
            <a:r>
              <a:rPr lang="ru-RU" sz="2400" b="1" dirty="0"/>
              <a:t>Результаты участия обучающихся в мероприятиях различных уровней по учебной деятельности профессиональной </a:t>
            </a:r>
            <a:r>
              <a:rPr lang="ru-RU" sz="2400" b="1" dirty="0" smtClean="0"/>
              <a:t>направленности</a:t>
            </a:r>
            <a:endParaRPr lang="ru-RU" sz="2400" b="1" dirty="0"/>
          </a:p>
        </p:txBody>
      </p:sp>
      <p:pic>
        <p:nvPicPr>
          <p:cNvPr id="3074" name="Picture 2" descr="D:\Новая папка (7) левин\больные студенты на 17.11.20.03 0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31322" y="1544782"/>
            <a:ext cx="3321538" cy="4572000"/>
          </a:xfrm>
          <a:prstGeom prst="rect">
            <a:avLst/>
          </a:prstGeom>
          <a:noFill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700" y="2614050"/>
            <a:ext cx="2744210" cy="377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32501" y="2347335"/>
            <a:ext cx="2910464" cy="4006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318910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справки_характер\левин грамоты\1\1 00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91496" y="2169212"/>
            <a:ext cx="2931775" cy="402431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/>
              <a:t>Предметные олимпиады, конкурсы, научно-практические конференции</a:t>
            </a:r>
            <a:endParaRPr lang="ru-RU" sz="2800" b="1" dirty="0"/>
          </a:p>
        </p:txBody>
      </p:sp>
      <p:pic>
        <p:nvPicPr>
          <p:cNvPr id="5123" name="Picture 3" descr="D:\справки_характер\левин грамоты\1\1 0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44558" y="1972349"/>
            <a:ext cx="3037152" cy="41689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028817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/>
              <a:t>Предметные олимпиады, конкурсы, научно-практические конференции</a:t>
            </a:r>
            <a:endParaRPr lang="ru-RU" sz="2800" b="1" dirty="0"/>
          </a:p>
        </p:txBody>
      </p:sp>
      <p:pic>
        <p:nvPicPr>
          <p:cNvPr id="6146" name="Picture 2" descr="D:\справки_характер\левин грамоты\1\1 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97272" y="1809558"/>
            <a:ext cx="3074728" cy="4220538"/>
          </a:xfrm>
          <a:prstGeom prst="rect">
            <a:avLst/>
          </a:prstGeom>
          <a:noFill/>
        </p:spPr>
      </p:pic>
      <p:pic>
        <p:nvPicPr>
          <p:cNvPr id="6147" name="Picture 3" descr="D:\справки_характер\левин грамоты\1\1 0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7746" y="1855001"/>
            <a:ext cx="3023618" cy="41503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481844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8037" y="422564"/>
            <a:ext cx="10972800" cy="1219200"/>
          </a:xfrm>
        </p:spPr>
        <p:txBody>
          <a:bodyPr>
            <a:noAutofit/>
          </a:bodyPr>
          <a:lstStyle/>
          <a:p>
            <a:r>
              <a:rPr lang="ru-RU" sz="2800" b="1" dirty="0"/>
              <a:t>Результаты участия обучающихся во внеурочной деятельности по преподаваемой  </a:t>
            </a:r>
            <a:r>
              <a:rPr lang="ru-RU" sz="2800" b="1" dirty="0" smtClean="0"/>
              <a:t>дисциплине: конкурсы; конференции тематические; концерты; выставки; турниры; соревнования</a:t>
            </a:r>
            <a:endParaRPr lang="ru-RU" sz="2800" b="1" dirty="0"/>
          </a:p>
        </p:txBody>
      </p:sp>
      <p:pic>
        <p:nvPicPr>
          <p:cNvPr id="7170" name="Picture 2" descr="D:\СКАН СПРАВКИ\скан 05 00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85615" y="2310713"/>
            <a:ext cx="2980407" cy="410244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485877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356</TotalTime>
  <Words>272</Words>
  <Application>Microsoft Office PowerPoint</Application>
  <PresentationFormat>Произвольный</PresentationFormat>
  <Paragraphs>35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Бумажная</vt:lpstr>
      <vt:lpstr>Министерство Образования Республики Мордовия Государственное бюджетное профессиональное образовательное учреждение республики Мордовия «Ардатовский  аграрный техникум имени И.А.Пожарского» </vt:lpstr>
      <vt:lpstr>Общие сведения </vt:lpstr>
      <vt:lpstr>Образование</vt:lpstr>
      <vt:lpstr>Результаты участия в инновационной (экспериментальной) деятельности</vt:lpstr>
      <vt:lpstr>Стабильные положительные результаты (положительная динамика) освоения обучающимися образовательных программ по итогам мониторингов, проводимых организацией</vt:lpstr>
      <vt:lpstr>Результаты участия обучающихся в мероприятиях различных уровней по учебной деятельности профессиональной направленности</vt:lpstr>
      <vt:lpstr>Предметные олимпиады, конкурсы, научно-практические конференции</vt:lpstr>
      <vt:lpstr>Предметные олимпиады, конкурсы, научно-практические конференции</vt:lpstr>
      <vt:lpstr>Результаты участия обучающихся во внеурочной деятельности по преподаваемой  дисциплине: конкурсы; конференции тематические; концерты; выставки; турниры; соревнования</vt:lpstr>
      <vt:lpstr>Результаты участия обучающихся во внеурочной деятельности по преподаваемой  дисциплине: конкурсы; конференции тематические; концерты; выставки; турниры; соревнования</vt:lpstr>
      <vt:lpstr>Наличие авторских программ</vt:lpstr>
      <vt:lpstr>Наличие методических пособий, методических рекомендаций</vt:lpstr>
      <vt:lpstr>Результаты работы в качестве куратора</vt:lpstr>
      <vt:lpstr>Наличие публикаций</vt:lpstr>
      <vt:lpstr>Участие педагога в профессиональных конкурсах</vt:lpstr>
      <vt:lpstr>Выступления на заседаниях методических советов, научно-практических конференциях, педагогических чтениях, семинарах, секциях, форумах, радиопередачах</vt:lpstr>
      <vt:lpstr>Проведение, мастер-классов, открытых занятий, мероприятий</vt:lpstr>
      <vt:lpstr>Награды и поощрения</vt:lpstr>
      <vt:lpstr>Награды и поощрения</vt:lpstr>
      <vt:lpstr>Награды и поощрения</vt:lpstr>
      <vt:lpstr>Наставничество</vt:lpstr>
      <vt:lpstr>Общественно-педагогическая активность педагога: участие в комиссиях, педагогических сообществах, в жюри конкурсов</vt:lpstr>
      <vt:lpstr>Слайд 23</vt:lpstr>
      <vt:lpstr>Общественно-педагогическая активность педагога: участие в комиссиях, педагогических сообществах, в жюри конкурсов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Министерство Образования Республики Мордовия Государственное бюджетное профессиональное образовательное учреждение республики Мордовия «Ардатовский  аграрный техникум имени И.И.Пожарского»</dc:title>
  <dc:creator>Tanker</dc:creator>
  <cp:lastModifiedBy>ФНС</cp:lastModifiedBy>
  <cp:revision>43</cp:revision>
  <dcterms:created xsi:type="dcterms:W3CDTF">2020-10-04T07:07:41Z</dcterms:created>
  <dcterms:modified xsi:type="dcterms:W3CDTF">2020-11-18T07:42:51Z</dcterms:modified>
</cp:coreProperties>
</file>