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57" r:id="rId4"/>
    <p:sldId id="260" r:id="rId5"/>
    <p:sldId id="262" r:id="rId6"/>
    <p:sldId id="263" r:id="rId7"/>
    <p:sldId id="264" r:id="rId8"/>
    <p:sldId id="265" r:id="rId9"/>
    <p:sldId id="284" r:id="rId10"/>
    <p:sldId id="266" r:id="rId11"/>
    <p:sldId id="285" r:id="rId12"/>
    <p:sldId id="267" r:id="rId13"/>
    <p:sldId id="289" r:id="rId14"/>
    <p:sldId id="290" r:id="rId15"/>
    <p:sldId id="268" r:id="rId16"/>
    <p:sldId id="269" r:id="rId17"/>
    <p:sldId id="270" r:id="rId18"/>
    <p:sldId id="271" r:id="rId19"/>
    <p:sldId id="272" r:id="rId20"/>
    <p:sldId id="283" r:id="rId21"/>
    <p:sldId id="274" r:id="rId22"/>
    <p:sldId id="287" r:id="rId23"/>
    <p:sldId id="276" r:id="rId24"/>
    <p:sldId id="288" r:id="rId25"/>
    <p:sldId id="277" r:id="rId26"/>
    <p:sldId id="278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F2B800"/>
    <a:srgbClr val="0000FF"/>
    <a:srgbClr val="B94BBC"/>
    <a:srgbClr val="FA0000"/>
    <a:srgbClr val="33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81" autoAdjust="0"/>
  </p:normalViewPr>
  <p:slideViewPr>
    <p:cSldViewPr>
      <p:cViewPr varScale="1">
        <p:scale>
          <a:sx n="77" d="100"/>
          <a:sy n="77" d="100"/>
        </p:scale>
        <p:origin x="-9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Результаты </a:t>
            </a:r>
            <a:r>
              <a:rPr lang="ru-RU" dirty="0">
                <a:solidFill>
                  <a:srgbClr val="FF0000"/>
                </a:solidFill>
              </a:rPr>
              <a:t>сдачи </a:t>
            </a:r>
            <a:r>
              <a:rPr lang="ru-RU" dirty="0" smtClean="0">
                <a:solidFill>
                  <a:srgbClr val="FF0000"/>
                </a:solidFill>
              </a:rPr>
              <a:t>экзаменов обучающихся </a:t>
            </a:r>
          </a:p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на присвоение квалификационных разрядов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результатов сдачи экзаменов на присвоение квалификационных разрядов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218601147078864"/>
                  <c:y val="3.6638615705945066E-2"/>
                </c:manualLayout>
              </c:layout>
              <c:showVal val="1"/>
            </c:dLbl>
            <c:dLbl>
              <c:idx val="1"/>
              <c:layout>
                <c:manualLayout>
                  <c:x val="-6.4334111013901477E-2"/>
                  <c:y val="-0.26289639883112093"/>
                </c:manualLayout>
              </c:layout>
              <c:showVal val="1"/>
            </c:dLbl>
            <c:dLbl>
              <c:idx val="2"/>
              <c:layout>
                <c:manualLayout>
                  <c:x val="0.12932815689705454"/>
                  <c:y val="2.9587535946655242E-2"/>
                </c:manualLayout>
              </c:layout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0.75000000000000078</c:v>
                </c:pt>
                <c:pt idx="1">
                  <c:v>0.77</c:v>
                </c:pt>
                <c:pt idx="2">
                  <c:v>0.8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результативности учебной деятельности по итогам внешнего мониторинга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8.4617443490967767E-2"/>
                </c:manualLayout>
              </c:layout>
              <c:showVal val="1"/>
            </c:dLbl>
            <c:dLbl>
              <c:idx val="1"/>
              <c:layout>
                <c:manualLayout>
                  <c:x val="1.6296182237278061E-2"/>
                  <c:y val="-3.6264618638986008E-2"/>
                </c:manualLayout>
              </c:layout>
              <c:showVal val="1"/>
            </c:dLbl>
            <c:dLbl>
              <c:idx val="2"/>
              <c:layout>
                <c:manualLayout>
                  <c:x val="2.2222066687197291E-2"/>
                  <c:y val="-3.142933615378787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0.86900000000000066</c:v>
                </c:pt>
                <c:pt idx="1">
                  <c:v>0.89500000000000002</c:v>
                </c:pt>
                <c:pt idx="2">
                  <c:v>0.89900000000000002</c:v>
                </c:pt>
              </c:numCache>
            </c:numRef>
          </c:val>
        </c:ser>
        <c:shape val="cylinder"/>
        <c:axId val="81185024"/>
        <c:axId val="81186816"/>
        <c:axId val="0"/>
      </c:bar3DChart>
      <c:catAx>
        <c:axId val="81185024"/>
        <c:scaling>
          <c:orientation val="minMax"/>
        </c:scaling>
        <c:axPos val="b"/>
        <c:tickLblPos val="nextTo"/>
        <c:crossAx val="81186816"/>
        <c:crosses val="autoZero"/>
        <c:auto val="1"/>
        <c:lblAlgn val="ctr"/>
        <c:lblOffset val="100"/>
      </c:catAx>
      <c:valAx>
        <c:axId val="81186816"/>
        <c:scaling>
          <c:orientation val="minMax"/>
        </c:scaling>
        <c:axPos val="l"/>
        <c:majorGridlines/>
        <c:numFmt formatCode="0.00%" sourceLinked="1"/>
        <c:tickLblPos val="nextTo"/>
        <c:crossAx val="81185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55555555555569"/>
          <c:y val="0.27180360224737837"/>
          <c:w val="0.31018518518518617"/>
          <c:h val="0.36693987916362691"/>
        </c:manualLayout>
      </c:layout>
      <c:txPr>
        <a:bodyPr/>
        <a:lstStyle/>
        <a:p>
          <a:pPr algn="just">
            <a:defRPr sz="1600" b="1">
              <a:solidFill>
                <a:srgbClr val="FF0000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937763-7787-4FC2-9532-3879F315A067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3CE2AB-ED44-4406-9384-C03225D6464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429684" cy="5112568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3000">
                <a:schemeClr val="accent6">
                  <a:lumMod val="60000"/>
                  <a:lumOff val="40000"/>
                </a:schemeClr>
              </a:gs>
              <a:gs pos="93000">
                <a:schemeClr val="accent3">
                  <a:tint val="15000"/>
                  <a:satMod val="165000"/>
                </a:schemeClr>
              </a:gs>
              <a:gs pos="100000">
                <a:schemeClr val="accent3">
                  <a:tint val="5000"/>
                  <a:satMod val="25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b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Республики Мордовия «</a:t>
            </a:r>
            <a:r>
              <a:rPr lang="ru-RU" sz="2800" dirty="0" err="1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Ардатовский</a:t>
            </a:r>
            <a:r>
              <a:rPr lang="ru-RU" sz="2800" dirty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аграрный техникум им И.А. Пожарского</a:t>
            </a: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spc="220" dirty="0" smtClean="0">
                <a:solidFill>
                  <a:srgbClr val="E20000"/>
                </a:solidFill>
              </a:rPr>
              <a:t>П О Р Т Ф О Л И О</a:t>
            </a:r>
            <a:br>
              <a:rPr lang="ru-RU" sz="4900" b="1" spc="220" dirty="0" smtClean="0">
                <a:solidFill>
                  <a:srgbClr val="E20000"/>
                </a:solidFill>
              </a:rPr>
            </a:br>
            <a:r>
              <a:rPr lang="ru-RU" sz="3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профессиональной </a:t>
            </a:r>
            <a:r>
              <a:rPr lang="ru-RU" sz="3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3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мастера производственного обучения</a:t>
            </a:r>
            <a:br>
              <a:rPr lang="ru-RU" sz="3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u="sng" cap="all" spc="21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Verdana" pitchFamily="34" charset="0"/>
                <a:cs typeface="Verdana" pitchFamily="34" charset="0"/>
              </a:rPr>
              <a:t>Бутяйкиной</a:t>
            </a:r>
            <a:r>
              <a:rPr lang="ru-RU" sz="3100" b="1" u="sng" cap="all" spc="21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3100" b="1" u="sng" cap="all" spc="21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Verdana" pitchFamily="34" charset="0"/>
                <a:cs typeface="Verdana" pitchFamily="34" charset="0"/>
              </a:rPr>
              <a:t>Ирины</a:t>
            </a:r>
            <a:r>
              <a:rPr lang="ru-RU" sz="3100" b="1" u="sng" cap="all" spc="21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Verdana" pitchFamily="34" charset="0"/>
                <a:cs typeface="Verdana" pitchFamily="34" charset="0"/>
              </a:rPr>
              <a:t>  Валерьевны</a:t>
            </a:r>
            <a:r>
              <a:rPr lang="ru-RU" sz="2000" spc="210" dirty="0" smtClean="0">
                <a:solidFill>
                  <a:srgbClr val="3366FF"/>
                </a:solidFill>
              </a:rPr>
              <a:t/>
            </a:r>
            <a:br>
              <a:rPr lang="ru-RU" sz="2000" spc="210" dirty="0" smtClean="0">
                <a:solidFill>
                  <a:srgbClr val="3366FF"/>
                </a:solidFill>
              </a:rPr>
            </a:br>
            <a:r>
              <a:rPr lang="ru-RU" sz="2000" dirty="0" smtClean="0">
                <a:solidFill>
                  <a:srgbClr val="3366FF"/>
                </a:solidFill>
              </a:rPr>
              <a:t/>
            </a:r>
            <a:br>
              <a:rPr lang="ru-RU" sz="2000" dirty="0" smtClean="0">
                <a:solidFill>
                  <a:srgbClr val="3366FF"/>
                </a:solidFill>
              </a:rPr>
            </a:br>
            <a:r>
              <a:rPr lang="ru-RU" sz="2000" dirty="0" smtClean="0">
                <a:solidFill>
                  <a:srgbClr val="3366FF"/>
                </a:solidFill>
              </a:rPr>
              <a:t>за 2016-2020 годы</a:t>
            </a:r>
            <a:br>
              <a:rPr lang="ru-RU" sz="2000" dirty="0" smtClean="0">
                <a:solidFill>
                  <a:srgbClr val="3366FF"/>
                </a:solidFill>
              </a:rPr>
            </a:br>
            <a:endParaRPr lang="ru-RU" sz="2000" b="1" dirty="0">
              <a:solidFill>
                <a:srgbClr val="E2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Динамика результативности учебной деятельности по итогам внешнего мониторинга.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6146" name="Picture 2" descr="C:\Scaner\202010051001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64704"/>
            <a:ext cx="4008326" cy="5669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23530670"/>
              </p:ext>
            </p:extLst>
          </p:nvPr>
        </p:nvGraphicFramePr>
        <p:xfrm>
          <a:off x="285720" y="1071547"/>
          <a:ext cx="8572560" cy="525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Результаты участия обучающихся в мероприятиях </a:t>
            </a:r>
            <a:br>
              <a:rPr lang="ru-RU" sz="2000" b="1" dirty="0" smtClean="0">
                <a:solidFill>
                  <a:srgbClr val="E20000"/>
                </a:solidFill>
              </a:rPr>
            </a:br>
            <a:r>
              <a:rPr lang="ru-RU" sz="2000" b="1" dirty="0" smtClean="0">
                <a:solidFill>
                  <a:srgbClr val="E20000"/>
                </a:solidFill>
              </a:rPr>
              <a:t>различных уровней внеурочной деятельности: конкурсы, </a:t>
            </a:r>
            <a:br>
              <a:rPr lang="ru-RU" sz="2000" b="1" dirty="0" smtClean="0">
                <a:solidFill>
                  <a:srgbClr val="E20000"/>
                </a:solidFill>
              </a:rPr>
            </a:br>
            <a:r>
              <a:rPr lang="ru-RU" sz="2000" b="1" dirty="0" smtClean="0">
                <a:solidFill>
                  <a:srgbClr val="E20000"/>
                </a:solidFill>
              </a:rPr>
              <a:t>выставки технического творчества и т.д.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052736"/>
            <a:ext cx="1855770" cy="15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05" y="2924944"/>
            <a:ext cx="2054395" cy="138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94" y="4725144"/>
            <a:ext cx="211990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Scaner\202010051001_000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3594999" cy="5085184"/>
          </a:xfrm>
          <a:prstGeom prst="rect">
            <a:avLst/>
          </a:prstGeom>
          <a:noFill/>
        </p:spPr>
      </p:pic>
      <p:pic>
        <p:nvPicPr>
          <p:cNvPr id="7171" name="Picture 3" descr="C:\Scaner\202010051041_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980728"/>
            <a:ext cx="3665264" cy="51845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caner\202010051007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205876" cy="5949280"/>
          </a:xfrm>
          <a:prstGeom prst="rect">
            <a:avLst/>
          </a:prstGeom>
          <a:noFill/>
        </p:spPr>
      </p:pic>
      <p:pic>
        <p:nvPicPr>
          <p:cNvPr id="8195" name="Picture 3" descr="C:\Scaner\202010051011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200229" cy="5941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Scaner\202010051013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135611" cy="5849888"/>
          </a:xfrm>
          <a:prstGeom prst="rect">
            <a:avLst/>
          </a:prstGeom>
          <a:noFill/>
        </p:spPr>
      </p:pic>
      <p:pic>
        <p:nvPicPr>
          <p:cNvPr id="9219" name="Picture 3" descr="C:\Scaner\202010051013_00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2656"/>
            <a:ext cx="4154970" cy="5877272"/>
          </a:xfrm>
          <a:prstGeom prst="rect">
            <a:avLst/>
          </a:prstGeom>
          <a:noFill/>
        </p:spPr>
      </p:pic>
      <p:pic>
        <p:nvPicPr>
          <p:cNvPr id="9220" name="Picture 4" descr="C:\Scaner\202010051014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576" y="332657"/>
            <a:ext cx="4123423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Участие обучающихся, подготовленных мастером производственного обучения, в профессиональных конкурсах.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268760"/>
            <a:ext cx="2843808" cy="230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Scaner\202010051016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052736"/>
            <a:ext cx="3768820" cy="5229200"/>
          </a:xfrm>
          <a:prstGeom prst="rect">
            <a:avLst/>
          </a:prstGeom>
          <a:noFill/>
        </p:spPr>
      </p:pic>
      <p:pic>
        <p:nvPicPr>
          <p:cNvPr id="10243" name="Picture 3" descr="C:\Scaner\202010051018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3410733" cy="5256584"/>
          </a:xfrm>
          <a:prstGeom prst="rect">
            <a:avLst/>
          </a:prstGeom>
          <a:noFill/>
        </p:spPr>
      </p:pic>
      <p:pic>
        <p:nvPicPr>
          <p:cNvPr id="2050" name="Picture 2" descr="I:\5 фото\DSC_1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9" y="4005064"/>
            <a:ext cx="2699791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/>
            </a:r>
            <a:br>
              <a:rPr lang="ru-RU" sz="2000" b="1" dirty="0" smtClean="0">
                <a:solidFill>
                  <a:srgbClr val="E20000"/>
                </a:solidFill>
              </a:rPr>
            </a:br>
            <a:r>
              <a:rPr lang="ru-RU" sz="2000" b="1" dirty="0" smtClean="0">
                <a:solidFill>
                  <a:srgbClr val="E20000"/>
                </a:solidFill>
              </a:rPr>
              <a:t>Публикации: печатные издания; электронные ресурсы.</a:t>
            </a:r>
            <a:br>
              <a:rPr lang="ru-RU" sz="2000" b="1" dirty="0" smtClean="0">
                <a:solidFill>
                  <a:srgbClr val="E20000"/>
                </a:solidFill>
              </a:rPr>
            </a:b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4214842" cy="299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35" y="4077072"/>
            <a:ext cx="1872208" cy="257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692696"/>
            <a:ext cx="1800200" cy="247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65104"/>
            <a:ext cx="1532408" cy="210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Scaner\202010051019_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92696"/>
            <a:ext cx="3951344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Наличие авторских программ, методических разработок.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2290" name="Picture 2" descr="C:\Scaner\202010051021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3960440" cy="5602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073008" cy="857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3314" name="Picture 2" descr="C:\Scaner\202010051023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08720"/>
            <a:ext cx="4152342" cy="5468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Проведение мастер-классов, открытых занятий, мероприятий.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4338" name="Picture 2" descr="C:\Scaner\202010051023_00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692696"/>
            <a:ext cx="4008326" cy="5669842"/>
          </a:xfrm>
          <a:prstGeom prst="rect">
            <a:avLst/>
          </a:prstGeom>
          <a:noFill/>
        </p:spPr>
      </p:pic>
      <p:pic>
        <p:nvPicPr>
          <p:cNvPr id="1027" name="Picture 3" descr="I:\Фото Квалиф\IMG_2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9552" y="4149080"/>
            <a:ext cx="1512168" cy="18002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2808312" cy="216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293096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1187624" y="1268760"/>
            <a:ext cx="6419056" cy="4968552"/>
          </a:xfr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93000">
                <a:schemeClr val="accent3">
                  <a:tint val="15000"/>
                  <a:satMod val="165000"/>
                </a:schemeClr>
              </a:gs>
              <a:gs pos="100000">
                <a:schemeClr val="accent3">
                  <a:tint val="5000"/>
                  <a:satMod val="2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23000"/>
              </a:lnSpc>
              <a:buNone/>
            </a:pPr>
            <a:endParaRPr lang="ru-RU" sz="20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123000"/>
              </a:lnSpc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Общие сведения</a:t>
            </a:r>
            <a:r>
              <a:rPr lang="ru-RU" sz="2000" b="1" dirty="0" smtClean="0">
                <a:solidFill>
                  <a:srgbClr val="0000FF"/>
                </a:solidFill>
              </a:rPr>
              <a:t>: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 algn="l">
              <a:lnSpc>
                <a:spcPct val="123000"/>
              </a:lnSpc>
              <a:buNone/>
            </a:pP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                          </a:t>
            </a:r>
          </a:p>
          <a:p>
            <a:pPr marL="0" indent="0" algn="l">
              <a:lnSpc>
                <a:spcPct val="123000"/>
              </a:lnSpc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 algn="l">
              <a:lnSpc>
                <a:spcPct val="123000"/>
              </a:lnSpc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 algn="l">
              <a:lnSpc>
                <a:spcPct val="123000"/>
              </a:lnSpc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 algn="l">
              <a:lnSpc>
                <a:spcPct val="123000"/>
              </a:lnSpc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 algn="l">
              <a:lnSpc>
                <a:spcPct val="123000"/>
              </a:lnSpc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123000"/>
              </a:lnSpc>
              <a:buNone/>
            </a:pPr>
            <a:r>
              <a:rPr lang="ru-RU" sz="1600" b="1" dirty="0" smtClean="0">
                <a:solidFill>
                  <a:srgbClr val="0000FF"/>
                </a:solidFill>
              </a:rPr>
              <a:t>Дата </a:t>
            </a:r>
            <a:r>
              <a:rPr lang="ru-RU" sz="1600" b="1" dirty="0" smtClean="0">
                <a:solidFill>
                  <a:srgbClr val="0000FF"/>
                </a:solidFill>
              </a:rPr>
              <a:t>рождения: 02.09.1969 </a:t>
            </a:r>
            <a:r>
              <a:rPr lang="ru-RU" sz="1600" b="1" dirty="0" smtClean="0">
                <a:solidFill>
                  <a:srgbClr val="0000FF"/>
                </a:solidFill>
              </a:rPr>
              <a:t>г</a:t>
            </a:r>
            <a:r>
              <a:rPr lang="en-US" sz="1600" b="1" dirty="0" smtClean="0">
                <a:solidFill>
                  <a:srgbClr val="0000FF"/>
                </a:solidFill>
              </a:rPr>
              <a:t>.</a:t>
            </a:r>
          </a:p>
          <a:p>
            <a:pPr marL="0" indent="0" algn="ctr">
              <a:lnSpc>
                <a:spcPct val="123000"/>
              </a:lnSpc>
              <a:buNone/>
            </a:pPr>
            <a:r>
              <a:rPr lang="en-US" sz="1600" b="1" dirty="0" smtClean="0">
                <a:solidFill>
                  <a:srgbClr val="0000FF"/>
                </a:solidFill>
              </a:rPr>
              <a:t>  </a:t>
            </a:r>
            <a:r>
              <a:rPr lang="ru-RU" sz="1600" b="1" dirty="0" smtClean="0">
                <a:solidFill>
                  <a:srgbClr val="0000FF"/>
                </a:solidFill>
              </a:rPr>
              <a:t>Профессиональное </a:t>
            </a:r>
            <a:r>
              <a:rPr lang="ru-RU" sz="1600" b="1" dirty="0" smtClean="0">
                <a:solidFill>
                  <a:srgbClr val="0000FF"/>
                </a:solidFill>
              </a:rPr>
              <a:t>образование: </a:t>
            </a:r>
            <a:r>
              <a:rPr lang="ru-RU" sz="1600" b="1" dirty="0" smtClean="0">
                <a:solidFill>
                  <a:srgbClr val="0000FF"/>
                </a:solidFill>
              </a:rPr>
              <a:t>высшее</a:t>
            </a:r>
            <a:r>
              <a:rPr lang="ru-RU" sz="1600" b="1" dirty="0" smtClean="0">
                <a:solidFill>
                  <a:srgbClr val="0000FF"/>
                </a:solidFill>
              </a:rPr>
              <a:t>. </a:t>
            </a:r>
          </a:p>
          <a:p>
            <a:pPr marL="0" indent="0" algn="ctr">
              <a:lnSpc>
                <a:spcPct val="123000"/>
              </a:lnSpc>
              <a:buNone/>
            </a:pPr>
            <a:r>
              <a:rPr lang="ru-RU" sz="1600" b="1" dirty="0" smtClean="0">
                <a:solidFill>
                  <a:srgbClr val="0000FF"/>
                </a:solidFill>
              </a:rPr>
              <a:t>Стаж </a:t>
            </a:r>
            <a:r>
              <a:rPr lang="ru-RU" sz="1600" b="1" dirty="0" smtClean="0">
                <a:solidFill>
                  <a:srgbClr val="0000FF"/>
                </a:solidFill>
              </a:rPr>
              <a:t>педагогической работы (по </a:t>
            </a:r>
            <a:r>
              <a:rPr lang="ru-RU" sz="1600" b="1" dirty="0" smtClean="0">
                <a:solidFill>
                  <a:srgbClr val="0000FF"/>
                </a:solidFill>
              </a:rPr>
              <a:t>специальности</a:t>
            </a:r>
            <a:r>
              <a:rPr lang="ru-RU" sz="1600" b="1" dirty="0" smtClean="0">
                <a:solidFill>
                  <a:srgbClr val="0000FF"/>
                </a:solidFill>
              </a:rPr>
              <a:t>): 28 лет.</a:t>
            </a:r>
          </a:p>
          <a:p>
            <a:pPr marL="0" indent="0" algn="ctr">
              <a:lnSpc>
                <a:spcPct val="123000"/>
              </a:lnSpc>
              <a:buNone/>
            </a:pPr>
            <a:r>
              <a:rPr lang="ru-RU" sz="1600" b="1" dirty="0" smtClean="0">
                <a:solidFill>
                  <a:srgbClr val="0000FF"/>
                </a:solidFill>
              </a:rPr>
              <a:t>Общий трудовой стаж: 29 лет.</a:t>
            </a:r>
          </a:p>
          <a:p>
            <a:pPr marL="0" indent="0" algn="ctr">
              <a:lnSpc>
                <a:spcPct val="123000"/>
              </a:lnSpc>
              <a:buNone/>
            </a:pPr>
            <a:r>
              <a:rPr lang="ru-RU" sz="1600" b="1" dirty="0" smtClean="0">
                <a:solidFill>
                  <a:srgbClr val="0000FF"/>
                </a:solidFill>
              </a:rPr>
              <a:t>Наличие квалификационной категории: высшая.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04864"/>
            <a:ext cx="1944216" cy="20083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18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5000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Результаты участия в инновационной (экспериментальной) деятельности.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5362" name="Picture 2" descr="C:\Scaner\202010051024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248472" cy="5976664"/>
          </a:xfrm>
          <a:prstGeom prst="rect">
            <a:avLst/>
          </a:prstGeom>
          <a:noFill/>
        </p:spPr>
      </p:pic>
      <p:pic>
        <p:nvPicPr>
          <p:cNvPr id="15363" name="Picture 3" descr="C:\Scaner\202010051045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22523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Участие педагога в профессиональных конкурсах.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16386" name="Picture 2" descr="C:\Scaner\202010051025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256783" cy="5832648"/>
          </a:xfrm>
          <a:prstGeom prst="rect">
            <a:avLst/>
          </a:prstGeom>
          <a:noFill/>
        </p:spPr>
      </p:pic>
      <p:pic>
        <p:nvPicPr>
          <p:cNvPr id="16387" name="Picture 3" descr="C:\Scaner\202010051026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415497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Scaner\202010051029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442" y="980728"/>
            <a:ext cx="3216558" cy="4680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Экспертная деятельность.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7411" name="Picture 3" descr="C:\Scaner\202010051028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3461639" cy="4680520"/>
          </a:xfrm>
          <a:prstGeom prst="rect">
            <a:avLst/>
          </a:prstGeom>
          <a:noFill/>
        </p:spPr>
      </p:pic>
      <p:pic>
        <p:nvPicPr>
          <p:cNvPr id="17410" name="Picture 2" descr="C:\Scaner\202010051027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32799"/>
            <a:ext cx="3715630" cy="5088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84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107154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Общественно-педагогическая активность педагога: участие в комиссиях, </a:t>
            </a:r>
            <a:br>
              <a:rPr lang="ru-RU" sz="2000" b="1" dirty="0" smtClean="0">
                <a:solidFill>
                  <a:srgbClr val="E20000"/>
                </a:solidFill>
              </a:rPr>
            </a:br>
            <a:r>
              <a:rPr lang="ru-RU" sz="2000" b="1" dirty="0" smtClean="0">
                <a:solidFill>
                  <a:srgbClr val="E20000"/>
                </a:solidFill>
              </a:rPr>
              <a:t>в педагогических сообществах, в жюри конкурсов.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8809" y="4869160"/>
            <a:ext cx="3915191" cy="178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C:\Scaner\202010051033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8158"/>
            <a:ext cx="3518621" cy="4977146"/>
          </a:xfrm>
          <a:prstGeom prst="rect">
            <a:avLst/>
          </a:prstGeom>
          <a:noFill/>
        </p:spPr>
      </p:pic>
      <p:pic>
        <p:nvPicPr>
          <p:cNvPr id="18435" name="Picture 3" descr="C:\Scaner\202010051034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3461639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343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Наставничество.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Scaner\202010051036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84445"/>
            <a:ext cx="4152342" cy="5540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18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Награды и поощрения.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40000">
            <a:off x="6120867" y="2916690"/>
            <a:ext cx="2935386" cy="364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40000">
            <a:off x="3292635" y="775040"/>
            <a:ext cx="371981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6558020" y="630372"/>
            <a:ext cx="2245462" cy="30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Scaner\202010051036_000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3461639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520178" y="642551"/>
            <a:ext cx="4261847" cy="586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2956043" y="1343900"/>
            <a:ext cx="287693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5646145" y="1173198"/>
            <a:ext cx="2520280" cy="346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1532" y="2967335"/>
            <a:ext cx="67409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просмотр!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51" y="692696"/>
            <a:ext cx="4613721" cy="188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089681" cy="331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1" y="2636912"/>
            <a:ext cx="5040560" cy="38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c1316.c.3072.ru/pluginfile.php/9322/course/overviewfiles/profstand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84" y="4079209"/>
            <a:ext cx="3181313" cy="2385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Scaner\202010050954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68367" cy="6179126"/>
          </a:xfrm>
          <a:prstGeom prst="rect">
            <a:avLst/>
          </a:prstGeom>
          <a:noFill/>
        </p:spPr>
      </p:pic>
      <p:pic>
        <p:nvPicPr>
          <p:cNvPr id="1028" name="Picture 4" descr="C:\Scaner\202010050955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08749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Повышение квалификации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436096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Scaner\202010050957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0115"/>
            <a:ext cx="4211960" cy="5337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Применение информационно-коммуникационных технологий.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3074" name="Picture 2" descr="C:\Scaner\202010050958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20688"/>
            <a:ext cx="429635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Наличие учебно-планирующей документации.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4098" name="Picture 2" descr="C:\Scaner\202010050959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4440374" cy="5804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E20000"/>
                </a:solidFill>
              </a:rPr>
              <a:t>Результат сдачи экзаменов обучающихся на присвоение квалификационных разрядов.</a:t>
            </a:r>
            <a:endParaRPr lang="ru-RU" sz="2000" b="1" dirty="0">
              <a:solidFill>
                <a:srgbClr val="E20000"/>
              </a:solidFill>
            </a:endParaRPr>
          </a:p>
        </p:txBody>
      </p:sp>
      <p:pic>
        <p:nvPicPr>
          <p:cNvPr id="5122" name="Picture 2" descr="C:\Scaner\202010051000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0688"/>
            <a:ext cx="3792302" cy="5642755"/>
          </a:xfrm>
          <a:prstGeom prst="rect">
            <a:avLst/>
          </a:prstGeom>
          <a:noFill/>
        </p:spPr>
      </p:pic>
      <p:pic>
        <p:nvPicPr>
          <p:cNvPr id="3074" name="Picture 2" descr="F:\фото экзам 2013\SAM_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4783" y="3137705"/>
            <a:ext cx="1721667" cy="1584177"/>
          </a:xfrm>
          <a:prstGeom prst="rect">
            <a:avLst/>
          </a:prstGeom>
          <a:noFill/>
        </p:spPr>
      </p:pic>
      <p:pic>
        <p:nvPicPr>
          <p:cNvPr id="3075" name="Picture 3" descr="F:\фото экзам 2013\SAM_2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648830" y="4623978"/>
            <a:ext cx="1525860" cy="2304256"/>
          </a:xfrm>
          <a:prstGeom prst="rect">
            <a:avLst/>
          </a:prstGeom>
          <a:noFill/>
        </p:spPr>
      </p:pic>
      <p:pic>
        <p:nvPicPr>
          <p:cNvPr id="3076" name="Picture 4" descr="F:\фото экзам 2013\DSC05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52736"/>
            <a:ext cx="3699992" cy="1800200"/>
          </a:xfrm>
          <a:prstGeom prst="rect">
            <a:avLst/>
          </a:prstGeom>
          <a:noFill/>
        </p:spPr>
      </p:pic>
      <p:pic>
        <p:nvPicPr>
          <p:cNvPr id="3077" name="Picture 5" descr="F:\фото экзам 2013\SAM_2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068960"/>
            <a:ext cx="2088232" cy="167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21570630"/>
              </p:ext>
            </p:extLst>
          </p:nvPr>
        </p:nvGraphicFramePr>
        <p:xfrm>
          <a:off x="457200" y="642918"/>
          <a:ext cx="8229600" cy="5681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796</TotalTime>
  <Words>180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Министерство Образования Республики Мордовия Государственное бюджетное профессиональное образовательное учреждение Республики Мордовия «Ардатовский аграрный техникум им И.А. Пожарского»  П О Р Т Ф О Л И О профессиональной деятельности  мастера производственного обучения  Бутяйкиной  Ирины  Валерьевны  за 2016-2020 годы </vt:lpstr>
      <vt:lpstr>Слайд 2</vt:lpstr>
      <vt:lpstr>Слайд 3</vt:lpstr>
      <vt:lpstr>Слайд 4</vt:lpstr>
      <vt:lpstr>Повышение квалификации</vt:lpstr>
      <vt:lpstr>Применение информационно-коммуникационных технологий.</vt:lpstr>
      <vt:lpstr>Наличие учебно-планирующей документации.</vt:lpstr>
      <vt:lpstr>Результат сдачи экзаменов обучающихся на присвоение квалификационных разрядов.</vt:lpstr>
      <vt:lpstr>Слайд 9</vt:lpstr>
      <vt:lpstr>Динамика результативности учебной деятельности по итогам внешнего мониторинга.</vt:lpstr>
      <vt:lpstr>Слайд 11</vt:lpstr>
      <vt:lpstr>Результаты участия обучающихся в мероприятиях  различных уровней внеурочной деятельности: конкурсы,  выставки технического творчества и т.д.</vt:lpstr>
      <vt:lpstr>Слайд 13</vt:lpstr>
      <vt:lpstr>Слайд 14</vt:lpstr>
      <vt:lpstr>Участие обучающихся, подготовленных мастером производственного обучения, в профессиональных конкурсах.</vt:lpstr>
      <vt:lpstr> Публикации: печатные издания; электронные ресурсы. </vt:lpstr>
      <vt:lpstr>Наличие авторских программ, методических разработок.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vt:lpstr>
      <vt:lpstr>Проведение мастер-классов, открытых занятий, мероприятий.</vt:lpstr>
      <vt:lpstr>Результаты участия в инновационной (экспериментальной) деятельности.</vt:lpstr>
      <vt:lpstr>Участие педагога в профессиональных конкурсах.</vt:lpstr>
      <vt:lpstr>Экспертная деятельность.</vt:lpstr>
      <vt:lpstr>Общественно-педагогическая активность педагога: участие в комиссиях,  в педагогических сообществах, в жюри конкурсов.</vt:lpstr>
      <vt:lpstr>Наставничество.</vt:lpstr>
      <vt:lpstr>Награды и поощрения.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ПОРТФОЛИО Бутяйкиной Ирины Валерьевны мастер производственного обучения  Государственное бюджетное образовательное учреждение  Республики Мордовия среднего профессионального образования  (среднее специальное образовательное учреждение)  Ардатовский аграрный техникум им. И.А. Пожарского</dc:title>
  <dc:creator>admin</dc:creator>
  <cp:lastModifiedBy>User</cp:lastModifiedBy>
  <cp:revision>192</cp:revision>
  <dcterms:created xsi:type="dcterms:W3CDTF">2015-10-29T07:05:26Z</dcterms:created>
  <dcterms:modified xsi:type="dcterms:W3CDTF">2020-10-06T07:22:01Z</dcterms:modified>
</cp:coreProperties>
</file>